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56" r:id="rId2"/>
    <p:sldId id="257" r:id="rId3"/>
    <p:sldId id="258" r:id="rId4"/>
    <p:sldId id="259" r:id="rId5"/>
    <p:sldId id="260" r:id="rId6"/>
    <p:sldId id="262" r:id="rId7"/>
    <p:sldId id="261" r:id="rId8"/>
    <p:sldId id="263" r:id="rId9"/>
    <p:sldId id="264" r:id="rId10"/>
    <p:sldId id="265" r:id="rId11"/>
    <p:sldId id="269" r:id="rId12"/>
    <p:sldId id="267" r:id="rId13"/>
    <p:sldId id="268"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 Id="rId6" Type="http://schemas.openxmlformats.org/officeDocument/2006/relationships/image" Target="../media/image49.wmf"/><Relationship Id="rId5" Type="http://schemas.openxmlformats.org/officeDocument/2006/relationships/image" Target="../media/image48.wmf"/><Relationship Id="rId4" Type="http://schemas.openxmlformats.org/officeDocument/2006/relationships/image" Target="../media/image4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3.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5" Type="http://schemas.openxmlformats.org/officeDocument/2006/relationships/image" Target="../media/image18.wmf"/><Relationship Id="rId4"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3.wmf"/><Relationship Id="rId4"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9.wmf"/><Relationship Id="rId5" Type="http://schemas.openxmlformats.org/officeDocument/2006/relationships/image" Target="../media/image28.wmf"/><Relationship Id="rId4"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6" Type="http://schemas.openxmlformats.org/officeDocument/2006/relationships/image" Target="../media/image41.wmf"/><Relationship Id="rId5" Type="http://schemas.openxmlformats.org/officeDocument/2006/relationships/image" Target="../media/image40.wmf"/><Relationship Id="rId4" Type="http://schemas.openxmlformats.org/officeDocument/2006/relationships/image" Target="../media/image3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58077-01B7-49FA-99AD-43DA9A467361}" type="datetimeFigureOut">
              <a:rPr lang="en-US" smtClean="0"/>
              <a:pPr/>
              <a:t>9/9/2011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353AF9-C4D7-4215-8383-720A81FAC3E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353AF9-C4D7-4215-8383-720A81FAC3EB}"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B4A5D5C-1F93-4C58-814F-11E40D1D8AB3}" type="datetimeFigureOut">
              <a:rPr lang="en-US" smtClean="0"/>
              <a:pPr/>
              <a:t>9/9/2011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157DE0AB-9AD0-4B83-9B3B-89993DDF2031}"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4A5D5C-1F93-4C58-814F-11E40D1D8AB3}" type="datetimeFigureOut">
              <a:rPr lang="en-US" smtClean="0"/>
              <a:pPr/>
              <a:t>9/9/2011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7DE0AB-9AD0-4B83-9B3B-89993DDF203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4A5D5C-1F93-4C58-814F-11E40D1D8AB3}" type="datetimeFigureOut">
              <a:rPr lang="en-US" smtClean="0"/>
              <a:pPr/>
              <a:t>9/9/2011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7DE0AB-9AD0-4B83-9B3B-89993DDF203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4A5D5C-1F93-4C58-814F-11E40D1D8AB3}" type="datetimeFigureOut">
              <a:rPr lang="en-US" smtClean="0"/>
              <a:pPr/>
              <a:t>9/9/2011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7DE0AB-9AD0-4B83-9B3B-89993DDF203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B4A5D5C-1F93-4C58-814F-11E40D1D8AB3}" type="datetimeFigureOut">
              <a:rPr lang="en-US" smtClean="0"/>
              <a:pPr/>
              <a:t>9/9/2011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157DE0AB-9AD0-4B83-9B3B-89993DDF203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B4A5D5C-1F93-4C58-814F-11E40D1D8AB3}" type="datetimeFigureOut">
              <a:rPr lang="en-US" smtClean="0"/>
              <a:pPr/>
              <a:t>9/9/2011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7DE0AB-9AD0-4B83-9B3B-89993DDF203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B4A5D5C-1F93-4C58-814F-11E40D1D8AB3}" type="datetimeFigureOut">
              <a:rPr lang="en-US" smtClean="0"/>
              <a:pPr/>
              <a:t>9/9/2011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57DE0AB-9AD0-4B83-9B3B-89993DDF203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B4A5D5C-1F93-4C58-814F-11E40D1D8AB3}" type="datetimeFigureOut">
              <a:rPr lang="en-US" smtClean="0"/>
              <a:pPr/>
              <a:t>9/9/2011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7DE0AB-9AD0-4B83-9B3B-89993DDF203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4A5D5C-1F93-4C58-814F-11E40D1D8AB3}" type="datetimeFigureOut">
              <a:rPr lang="en-US" smtClean="0"/>
              <a:pPr/>
              <a:t>9/9/2011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57DE0AB-9AD0-4B83-9B3B-89993DDF203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B4A5D5C-1F93-4C58-814F-11E40D1D8AB3}" type="datetimeFigureOut">
              <a:rPr lang="en-US" smtClean="0"/>
              <a:pPr/>
              <a:t>9/9/2011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7DE0AB-9AD0-4B83-9B3B-89993DDF203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B4A5D5C-1F93-4C58-814F-11E40D1D8AB3}" type="datetimeFigureOut">
              <a:rPr lang="en-US" smtClean="0"/>
              <a:pPr/>
              <a:t>9/9/2011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7DE0AB-9AD0-4B83-9B3B-89993DDF203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4A5D5C-1F93-4C58-814F-11E40D1D8AB3}" type="datetimeFigureOut">
              <a:rPr lang="en-US" smtClean="0"/>
              <a:pPr/>
              <a:t>9/9/2011</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57DE0AB-9AD0-4B83-9B3B-89993DDF2031}"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1.xml"/><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8.bin"/><Relationship Id="rId7"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oleObject" Target="../embeddings/oleObject23.bin"/><Relationship Id="rId7"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oleObject" Target="../embeddings/oleObject29.bin"/><Relationship Id="rId7" Type="http://schemas.openxmlformats.org/officeDocument/2006/relationships/oleObject" Target="../embeddings/oleObject33.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32.bin"/><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oleObject" Target="../embeddings/oleObject36.bin"/><Relationship Id="rId7" Type="http://schemas.openxmlformats.org/officeDocument/2006/relationships/oleObject" Target="../embeddings/oleObject40.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39.bin"/><Relationship Id="rId5" Type="http://schemas.openxmlformats.org/officeDocument/2006/relationships/oleObject" Target="../embeddings/oleObject38.bin"/><Relationship Id="rId4" Type="http://schemas.openxmlformats.org/officeDocument/2006/relationships/oleObject" Target="../embeddings/oleObject37.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oleObject43.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49.bin"/><Relationship Id="rId3" Type="http://schemas.openxmlformats.org/officeDocument/2006/relationships/oleObject" Target="../embeddings/oleObject44.bin"/><Relationship Id="rId7" Type="http://schemas.openxmlformats.org/officeDocument/2006/relationships/oleObject" Target="../embeddings/oleObject48.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47.bin"/><Relationship Id="rId5" Type="http://schemas.openxmlformats.org/officeDocument/2006/relationships/oleObject" Target="../embeddings/oleObject46.bin"/><Relationship Id="rId4" Type="http://schemas.openxmlformats.org/officeDocument/2006/relationships/oleObject" Target="../embeddings/oleObject45.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Greatest Common Factor and Factoring by Grouping</a:t>
            </a:r>
            <a:endParaRPr lang="en-US" dirty="0"/>
          </a:p>
        </p:txBody>
      </p:sp>
      <p:sp>
        <p:nvSpPr>
          <p:cNvPr id="3" name="Subtitle 2"/>
          <p:cNvSpPr>
            <a:spLocks noGrp="1"/>
          </p:cNvSpPr>
          <p:nvPr>
            <p:ph type="subTitle" idx="1"/>
          </p:nvPr>
        </p:nvSpPr>
        <p:spPr/>
        <p:txBody>
          <a:bodyPr/>
          <a:lstStyle/>
          <a:p>
            <a:r>
              <a:rPr lang="en-US" dirty="0" smtClean="0"/>
              <a:t>Introduction to Factoring</a:t>
            </a:r>
            <a:endParaRPr lang="en-US" dirty="0"/>
          </a:p>
        </p:txBody>
      </p:sp>
      <p:sp>
        <p:nvSpPr>
          <p:cNvPr id="4" name="TextBox 3"/>
          <p:cNvSpPr txBox="1"/>
          <p:nvPr/>
        </p:nvSpPr>
        <p:spPr>
          <a:xfrm rot="1031754">
            <a:off x="874061" y="4611447"/>
            <a:ext cx="838200" cy="369332"/>
          </a:xfrm>
          <a:prstGeom prst="rect">
            <a:avLst/>
          </a:prstGeom>
          <a:noFill/>
        </p:spPr>
        <p:txBody>
          <a:bodyPr wrap="square" rtlCol="0">
            <a:spAutoFit/>
          </a:bodyPr>
          <a:lstStyle/>
          <a:p>
            <a:r>
              <a:rPr lang="en-US" b="1" dirty="0" smtClean="0"/>
              <a:t>2∙3 = 6</a:t>
            </a:r>
            <a:endParaRPr lang="en-US" b="1" dirty="0"/>
          </a:p>
        </p:txBody>
      </p:sp>
      <p:sp>
        <p:nvSpPr>
          <p:cNvPr id="5" name="TextBox 4"/>
          <p:cNvSpPr txBox="1"/>
          <p:nvPr/>
        </p:nvSpPr>
        <p:spPr>
          <a:xfrm rot="19915741">
            <a:off x="685800" y="685800"/>
            <a:ext cx="914400" cy="369332"/>
          </a:xfrm>
          <a:prstGeom prst="rect">
            <a:avLst/>
          </a:prstGeom>
          <a:noFill/>
        </p:spPr>
        <p:txBody>
          <a:bodyPr wrap="square" rtlCol="0">
            <a:spAutoFit/>
          </a:bodyPr>
          <a:lstStyle/>
          <a:p>
            <a:r>
              <a:rPr lang="en-US" b="1" dirty="0" smtClean="0"/>
              <a:t>4∙2 = 8</a:t>
            </a:r>
            <a:endParaRPr lang="en-US" b="1" dirty="0"/>
          </a:p>
        </p:txBody>
      </p:sp>
      <p:sp>
        <p:nvSpPr>
          <p:cNvPr id="6" name="TextBox 5"/>
          <p:cNvSpPr txBox="1"/>
          <p:nvPr/>
        </p:nvSpPr>
        <p:spPr>
          <a:xfrm rot="1611292">
            <a:off x="6019800" y="838200"/>
            <a:ext cx="1600200" cy="369332"/>
          </a:xfrm>
          <a:prstGeom prst="rect">
            <a:avLst/>
          </a:prstGeom>
          <a:noFill/>
        </p:spPr>
        <p:txBody>
          <a:bodyPr wrap="square" rtlCol="0">
            <a:spAutoFit/>
          </a:bodyPr>
          <a:lstStyle/>
          <a:p>
            <a:r>
              <a:rPr lang="en-US" dirty="0" smtClean="0"/>
              <a:t>3∙3∙3∙3 = 81</a:t>
            </a:r>
            <a:endParaRPr lang="en-US" dirty="0"/>
          </a:p>
        </p:txBody>
      </p:sp>
      <p:sp>
        <p:nvSpPr>
          <p:cNvPr id="7" name="TextBox 6"/>
          <p:cNvSpPr txBox="1"/>
          <p:nvPr/>
        </p:nvSpPr>
        <p:spPr>
          <a:xfrm rot="20015994">
            <a:off x="5641441" y="5272555"/>
            <a:ext cx="1524000" cy="369332"/>
          </a:xfrm>
          <a:prstGeom prst="rect">
            <a:avLst/>
          </a:prstGeom>
          <a:noFill/>
        </p:spPr>
        <p:txBody>
          <a:bodyPr wrap="square" rtlCol="0">
            <a:spAutoFit/>
          </a:bodyPr>
          <a:lstStyle/>
          <a:p>
            <a:r>
              <a:rPr lang="en-US" b="1" dirty="0" smtClean="0"/>
              <a:t>8∙3∙5 = 120</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iterate type="lt">
                                    <p:tmPct val="10000"/>
                                  </p:iterate>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anim calcmode="lin" valueType="num">
                                      <p:cBhvr>
                                        <p:cTn id="13"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5">
                                            <p:txEl>
                                              <p:pRg st="0" end="0"/>
                                            </p:txEl>
                                          </p:spTgt>
                                        </p:tgtEl>
                                        <p:attrNameLst>
                                          <p:attrName>ppt_h</p:attrName>
                                        </p:attrNameLst>
                                      </p:cBhvr>
                                      <p:tavLst>
                                        <p:tav tm="0">
                                          <p:val>
                                            <p:strVal val="#ppt_h"/>
                                          </p:val>
                                        </p:tav>
                                        <p:tav tm="100000">
                                          <p:val>
                                            <p:strVal val="#ppt_h"/>
                                          </p:val>
                                        </p:tav>
                                      </p:tavLst>
                                    </p:anim>
                                  </p:childTnLst>
                                </p:cTn>
                              </p:par>
                              <p:par>
                                <p:cTn id="15" presetID="45" presetClass="entr" presetSubtype="0" fill="hold" grpId="0" nodeType="withEffect">
                                  <p:stCondLst>
                                    <p:cond delay="0"/>
                                  </p:stCondLst>
                                  <p:iterate type="lt">
                                    <p:tmPct val="10000"/>
                                  </p:iterate>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2000"/>
                                        <p:tgtEl>
                                          <p:spTgt spid="6">
                                            <p:txEl>
                                              <p:pRg st="0" end="0"/>
                                            </p:txEl>
                                          </p:spTgt>
                                        </p:tgtEl>
                                      </p:cBhvr>
                                    </p:animEffect>
                                    <p:anim calcmode="lin" valueType="num">
                                      <p:cBhvr>
                                        <p:cTn id="18"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19" dur="2000" fill="hold"/>
                                        <p:tgtEl>
                                          <p:spTgt spid="6">
                                            <p:txEl>
                                              <p:pRg st="0" end="0"/>
                                            </p:txEl>
                                          </p:spTgt>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iterate type="lt">
                                    <p:tmPct val="10000"/>
                                  </p:iterate>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2000"/>
                                        <p:tgtEl>
                                          <p:spTgt spid="7">
                                            <p:txEl>
                                              <p:pRg st="0" end="0"/>
                                            </p:txEl>
                                          </p:spTgt>
                                        </p:tgtEl>
                                      </p:cBhvr>
                                    </p:animEffect>
                                    <p:anim calcmode="lin" valueType="num">
                                      <p:cBhvr>
                                        <p:cTn id="23" dur="2000" fill="hold"/>
                                        <p:tgtEl>
                                          <p:spTgt spid="7">
                                            <p:txEl>
                                              <p:pRg st="0" end="0"/>
                                            </p:txEl>
                                          </p:spTgt>
                                        </p:tgtEl>
                                        <p:attrNameLst>
                                          <p:attrName>ppt_w</p:attrName>
                                        </p:attrNameLst>
                                      </p:cBhvr>
                                      <p:tavLst>
                                        <p:tav tm="0" fmla="#ppt_w*sin(2.5*pi*$)">
                                          <p:val>
                                            <p:fltVal val="0"/>
                                          </p:val>
                                        </p:tav>
                                        <p:tav tm="100000">
                                          <p:val>
                                            <p:fltVal val="1"/>
                                          </p:val>
                                        </p:tav>
                                      </p:tavLst>
                                    </p:anim>
                                    <p:anim calcmode="lin" valueType="num">
                                      <p:cBhvr>
                                        <p:cTn id="24" dur="20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4"/>
          <p:cNvGraphicFramePr>
            <a:graphicFrameLocks noChangeAspect="1"/>
          </p:cNvGraphicFramePr>
          <p:nvPr/>
        </p:nvGraphicFramePr>
        <p:xfrm>
          <a:off x="2027238" y="666750"/>
          <a:ext cx="4403725" cy="854075"/>
        </p:xfrm>
        <a:graphic>
          <a:graphicData uri="http://schemas.openxmlformats.org/presentationml/2006/ole">
            <p:oleObj spid="_x0000_s4098" name="Equation" r:id="rId4" imgW="1180800" imgH="228600" progId="Equation.3">
              <p:embed/>
            </p:oleObj>
          </a:graphicData>
        </a:graphic>
      </p:graphicFrame>
      <p:sp>
        <p:nvSpPr>
          <p:cNvPr id="3077" name="Text Box 5"/>
          <p:cNvSpPr txBox="1">
            <a:spLocks noChangeArrowheads="1"/>
          </p:cNvSpPr>
          <p:nvPr/>
        </p:nvSpPr>
        <p:spPr bwMode="auto">
          <a:xfrm>
            <a:off x="0" y="1371600"/>
            <a:ext cx="8686800" cy="1816100"/>
          </a:xfrm>
          <a:prstGeom prst="rect">
            <a:avLst/>
          </a:prstGeom>
          <a:noFill/>
          <a:ln w="9525">
            <a:noFill/>
            <a:miter lim="800000"/>
            <a:headEnd/>
            <a:tailEnd/>
          </a:ln>
        </p:spPr>
        <p:txBody>
          <a:bodyPr>
            <a:spAutoFit/>
          </a:bodyPr>
          <a:lstStyle/>
          <a:p>
            <a:pPr>
              <a:spcBef>
                <a:spcPct val="50000"/>
              </a:spcBef>
            </a:pPr>
            <a:r>
              <a:rPr lang="en-US" sz="2800" dirty="0">
                <a:solidFill>
                  <a:schemeClr val="tx2"/>
                </a:solidFill>
                <a:latin typeface="Times New Roman" pitchFamily="18" charset="0"/>
              </a:rPr>
              <a:t>There is a </a:t>
            </a:r>
            <a:r>
              <a:rPr lang="en-US" sz="2800" dirty="0" smtClean="0">
                <a:solidFill>
                  <a:schemeClr val="tx2"/>
                </a:solidFill>
                <a:latin typeface="Times New Roman" pitchFamily="18" charset="0"/>
              </a:rPr>
              <a:t>2y </a:t>
            </a:r>
            <a:r>
              <a:rPr lang="en-US" sz="2800" dirty="0">
                <a:solidFill>
                  <a:schemeClr val="tx2"/>
                </a:solidFill>
                <a:latin typeface="Times New Roman" pitchFamily="18" charset="0"/>
              </a:rPr>
              <a:t>in common in all three terms that we could factor out.  According to the directions though, we are supposed to factor out a </a:t>
            </a:r>
            <a:r>
              <a:rPr lang="en-US" sz="2800" i="1" u="sng" dirty="0">
                <a:solidFill>
                  <a:schemeClr val="tx2"/>
                </a:solidFill>
                <a:latin typeface="Times New Roman" pitchFamily="18" charset="0"/>
              </a:rPr>
              <a:t>negative</a:t>
            </a:r>
            <a:r>
              <a:rPr lang="en-US" sz="2800" dirty="0">
                <a:solidFill>
                  <a:schemeClr val="tx2"/>
                </a:solidFill>
                <a:latin typeface="Times New Roman" pitchFamily="18" charset="0"/>
              </a:rPr>
              <a:t> real number so let's factor out </a:t>
            </a:r>
            <a:r>
              <a:rPr lang="en-US" sz="2800" dirty="0" smtClean="0">
                <a:solidFill>
                  <a:schemeClr val="tx2"/>
                </a:solidFill>
                <a:latin typeface="Times New Roman" pitchFamily="18" charset="0"/>
              </a:rPr>
              <a:t> </a:t>
            </a:r>
            <a:r>
              <a:rPr lang="en-US" sz="2800" dirty="0">
                <a:solidFill>
                  <a:schemeClr val="tx2"/>
                </a:solidFill>
                <a:latin typeface="Times New Roman" pitchFamily="18" charset="0"/>
              </a:rPr>
              <a:t>–</a:t>
            </a:r>
            <a:r>
              <a:rPr lang="en-US" sz="2800" dirty="0" smtClean="0">
                <a:solidFill>
                  <a:schemeClr val="tx2"/>
                </a:solidFill>
                <a:latin typeface="Times New Roman" pitchFamily="18" charset="0"/>
              </a:rPr>
              <a:t>2. </a:t>
            </a:r>
            <a:r>
              <a:rPr lang="en-US" sz="2800" dirty="0">
                <a:solidFill>
                  <a:schemeClr val="tx2"/>
                </a:solidFill>
                <a:latin typeface="Times New Roman" pitchFamily="18" charset="0"/>
              </a:rPr>
              <a:t>There is also a y common in all three terms.</a:t>
            </a:r>
          </a:p>
        </p:txBody>
      </p:sp>
      <p:graphicFrame>
        <p:nvGraphicFramePr>
          <p:cNvPr id="3078" name="Object 6"/>
          <p:cNvGraphicFramePr>
            <a:graphicFrameLocks noChangeAspect="1"/>
          </p:cNvGraphicFramePr>
          <p:nvPr/>
        </p:nvGraphicFramePr>
        <p:xfrm>
          <a:off x="152400" y="3962400"/>
          <a:ext cx="4495800" cy="847725"/>
        </p:xfrm>
        <a:graphic>
          <a:graphicData uri="http://schemas.openxmlformats.org/presentationml/2006/ole">
            <p:oleObj spid="_x0000_s4099" name="Equation" r:id="rId5" imgW="1066680" imgH="228600" progId="Equation.3">
              <p:embed/>
            </p:oleObj>
          </a:graphicData>
        </a:graphic>
      </p:graphicFrame>
      <p:sp>
        <p:nvSpPr>
          <p:cNvPr id="3079" name="Text Box 7"/>
          <p:cNvSpPr txBox="1">
            <a:spLocks noChangeArrowheads="1"/>
          </p:cNvSpPr>
          <p:nvPr/>
        </p:nvSpPr>
        <p:spPr bwMode="auto">
          <a:xfrm>
            <a:off x="228600" y="5105400"/>
            <a:ext cx="8686800" cy="954088"/>
          </a:xfrm>
          <a:prstGeom prst="rect">
            <a:avLst/>
          </a:prstGeom>
          <a:noFill/>
          <a:ln w="9525">
            <a:noFill/>
            <a:miter lim="800000"/>
            <a:headEnd/>
            <a:tailEnd/>
          </a:ln>
        </p:spPr>
        <p:txBody>
          <a:bodyPr>
            <a:spAutoFit/>
          </a:bodyPr>
          <a:lstStyle/>
          <a:p>
            <a:pPr>
              <a:spcBef>
                <a:spcPct val="50000"/>
              </a:spcBef>
            </a:pPr>
            <a:r>
              <a:rPr lang="en-US" sz="2800">
                <a:solidFill>
                  <a:schemeClr val="tx2"/>
                </a:solidFill>
                <a:latin typeface="Times New Roman" pitchFamily="18" charset="0"/>
              </a:rPr>
              <a:t>Remember you can always check to see if you've done this step correctly by re-distributing through.  Let's check it.</a:t>
            </a:r>
          </a:p>
        </p:txBody>
      </p:sp>
      <p:sp>
        <p:nvSpPr>
          <p:cNvPr id="3080" name="Freeform 8"/>
          <p:cNvSpPr>
            <a:spLocks/>
          </p:cNvSpPr>
          <p:nvPr/>
        </p:nvSpPr>
        <p:spPr bwMode="auto">
          <a:xfrm>
            <a:off x="1371600" y="3733800"/>
            <a:ext cx="838200" cy="533400"/>
          </a:xfrm>
          <a:custGeom>
            <a:avLst/>
            <a:gdLst>
              <a:gd name="T0" fmla="*/ 0 w 480"/>
              <a:gd name="T1" fmla="*/ 1185481754 h 240"/>
              <a:gd name="T2" fmla="*/ 1024594901 w 480"/>
              <a:gd name="T3" fmla="*/ 0 h 240"/>
              <a:gd name="T4" fmla="*/ 1463706814 w 480"/>
              <a:gd name="T5" fmla="*/ 1185481754 h 240"/>
              <a:gd name="T6" fmla="*/ 0 60000 65536"/>
              <a:gd name="T7" fmla="*/ 0 60000 65536"/>
              <a:gd name="T8" fmla="*/ 0 60000 65536"/>
              <a:gd name="T9" fmla="*/ 0 w 480"/>
              <a:gd name="T10" fmla="*/ 0 h 240"/>
              <a:gd name="T11" fmla="*/ 480 w 480"/>
              <a:gd name="T12" fmla="*/ 240 h 240"/>
            </a:gdLst>
            <a:ahLst/>
            <a:cxnLst>
              <a:cxn ang="T6">
                <a:pos x="T0" y="T1"/>
              </a:cxn>
              <a:cxn ang="T7">
                <a:pos x="T2" y="T3"/>
              </a:cxn>
              <a:cxn ang="T8">
                <a:pos x="T4" y="T5"/>
              </a:cxn>
            </a:cxnLst>
            <a:rect l="T9" t="T10" r="T11" b="T12"/>
            <a:pathLst>
              <a:path w="480" h="240">
                <a:moveTo>
                  <a:pt x="0" y="240"/>
                </a:moveTo>
                <a:cubicBezTo>
                  <a:pt x="128" y="120"/>
                  <a:pt x="256" y="0"/>
                  <a:pt x="336" y="0"/>
                </a:cubicBezTo>
                <a:cubicBezTo>
                  <a:pt x="416" y="0"/>
                  <a:pt x="448" y="120"/>
                  <a:pt x="480" y="240"/>
                </a:cubicBezTo>
              </a:path>
            </a:pathLst>
          </a:custGeom>
          <a:noFill/>
          <a:ln w="38100">
            <a:solidFill>
              <a:srgbClr val="FFFF00"/>
            </a:solidFill>
            <a:round/>
            <a:headEnd/>
            <a:tailEnd type="triangle" w="med" len="med"/>
          </a:ln>
        </p:spPr>
        <p:txBody>
          <a:bodyPr/>
          <a:lstStyle/>
          <a:p>
            <a:endParaRPr lang="en-US">
              <a:latin typeface="Times New Roman" pitchFamily="18" charset="0"/>
            </a:endParaRPr>
          </a:p>
        </p:txBody>
      </p:sp>
      <p:sp>
        <p:nvSpPr>
          <p:cNvPr id="3082" name="Freeform 10"/>
          <p:cNvSpPr>
            <a:spLocks/>
          </p:cNvSpPr>
          <p:nvPr/>
        </p:nvSpPr>
        <p:spPr bwMode="auto">
          <a:xfrm>
            <a:off x="1371600" y="3352800"/>
            <a:ext cx="2057400" cy="914400"/>
          </a:xfrm>
          <a:custGeom>
            <a:avLst/>
            <a:gdLst>
              <a:gd name="T0" fmla="*/ 0 w 1008"/>
              <a:gd name="T1" fmla="*/ 1420242106 h 536"/>
              <a:gd name="T2" fmla="*/ 2147483647 w 1008"/>
              <a:gd name="T3" fmla="*/ 23283077 h 536"/>
              <a:gd name="T4" fmla="*/ 2147483647 w 1008"/>
              <a:gd name="T5" fmla="*/ 1559938820 h 536"/>
              <a:gd name="T6" fmla="*/ 0 60000 65536"/>
              <a:gd name="T7" fmla="*/ 0 60000 65536"/>
              <a:gd name="T8" fmla="*/ 0 60000 65536"/>
              <a:gd name="T9" fmla="*/ 0 w 1008"/>
              <a:gd name="T10" fmla="*/ 0 h 536"/>
              <a:gd name="T11" fmla="*/ 1008 w 1008"/>
              <a:gd name="T12" fmla="*/ 536 h 536"/>
            </a:gdLst>
            <a:ahLst/>
            <a:cxnLst>
              <a:cxn ang="T6">
                <a:pos x="T0" y="T1"/>
              </a:cxn>
              <a:cxn ang="T7">
                <a:pos x="T2" y="T3"/>
              </a:cxn>
              <a:cxn ang="T8">
                <a:pos x="T4" y="T5"/>
              </a:cxn>
            </a:cxnLst>
            <a:rect l="T9" t="T10" r="T11" b="T12"/>
            <a:pathLst>
              <a:path w="1008" h="536">
                <a:moveTo>
                  <a:pt x="0" y="488"/>
                </a:moveTo>
                <a:cubicBezTo>
                  <a:pt x="276" y="244"/>
                  <a:pt x="552" y="0"/>
                  <a:pt x="720" y="8"/>
                </a:cubicBezTo>
                <a:cubicBezTo>
                  <a:pt x="888" y="16"/>
                  <a:pt x="948" y="276"/>
                  <a:pt x="1008" y="536"/>
                </a:cubicBezTo>
              </a:path>
            </a:pathLst>
          </a:custGeom>
          <a:noFill/>
          <a:ln w="38100">
            <a:solidFill>
              <a:srgbClr val="FFFF00"/>
            </a:solidFill>
            <a:round/>
            <a:headEnd/>
            <a:tailEnd type="triangle" w="med" len="med"/>
          </a:ln>
        </p:spPr>
        <p:txBody>
          <a:bodyPr/>
          <a:lstStyle/>
          <a:p>
            <a:endParaRPr lang="en-US">
              <a:latin typeface="Times New Roman" pitchFamily="18" charset="0"/>
            </a:endParaRPr>
          </a:p>
        </p:txBody>
      </p:sp>
      <p:graphicFrame>
        <p:nvGraphicFramePr>
          <p:cNvPr id="3083" name="Object 11"/>
          <p:cNvGraphicFramePr>
            <a:graphicFrameLocks noChangeAspect="1"/>
          </p:cNvGraphicFramePr>
          <p:nvPr/>
        </p:nvGraphicFramePr>
        <p:xfrm>
          <a:off x="5229225" y="3937000"/>
          <a:ext cx="2201863" cy="923925"/>
        </p:xfrm>
        <a:graphic>
          <a:graphicData uri="http://schemas.openxmlformats.org/presentationml/2006/ole">
            <p:oleObj spid="_x0000_s4100" name="Equation" r:id="rId6" imgW="545760" imgH="228600" progId="">
              <p:embed/>
            </p:oleObj>
          </a:graphicData>
        </a:graphic>
      </p:graphicFrame>
      <p:graphicFrame>
        <p:nvGraphicFramePr>
          <p:cNvPr id="3084" name="Object 12"/>
          <p:cNvGraphicFramePr>
            <a:graphicFrameLocks noChangeAspect="1"/>
          </p:cNvGraphicFramePr>
          <p:nvPr/>
        </p:nvGraphicFramePr>
        <p:xfrm>
          <a:off x="5029200" y="3962400"/>
          <a:ext cx="3379788" cy="846138"/>
        </p:xfrm>
        <a:graphic>
          <a:graphicData uri="http://schemas.openxmlformats.org/presentationml/2006/ole">
            <p:oleObj spid="_x0000_s4101" name="Equation" r:id="rId7" imgW="838080" imgH="228600" progId="Equation.3">
              <p:embed/>
            </p:oleObj>
          </a:graphicData>
        </a:graphic>
      </p:graphicFrame>
      <p:sp>
        <p:nvSpPr>
          <p:cNvPr id="3085" name="Line 13"/>
          <p:cNvSpPr>
            <a:spLocks noChangeShapeType="1"/>
          </p:cNvSpPr>
          <p:nvPr/>
        </p:nvSpPr>
        <p:spPr bwMode="auto">
          <a:xfrm flipV="1">
            <a:off x="8610600" y="4495800"/>
            <a:ext cx="304800" cy="46038"/>
          </a:xfrm>
          <a:prstGeom prst="line">
            <a:avLst/>
          </a:prstGeom>
          <a:noFill/>
          <a:ln w="38100">
            <a:solidFill>
              <a:srgbClr val="FFFF00"/>
            </a:solidFill>
            <a:round/>
            <a:headEnd/>
            <a:tailEnd/>
          </a:ln>
        </p:spPr>
        <p:txBody>
          <a:bodyPr/>
          <a:lstStyle/>
          <a:p>
            <a:endParaRPr lang="en-US"/>
          </a:p>
        </p:txBody>
      </p:sp>
      <p:sp>
        <p:nvSpPr>
          <p:cNvPr id="3086" name="Line 14"/>
          <p:cNvSpPr>
            <a:spLocks noChangeShapeType="1"/>
          </p:cNvSpPr>
          <p:nvPr/>
        </p:nvSpPr>
        <p:spPr bwMode="auto">
          <a:xfrm flipV="1">
            <a:off x="8869363" y="1066800"/>
            <a:ext cx="46037" cy="3429000"/>
          </a:xfrm>
          <a:prstGeom prst="line">
            <a:avLst/>
          </a:prstGeom>
          <a:noFill/>
          <a:ln w="38100">
            <a:solidFill>
              <a:srgbClr val="FFFF00"/>
            </a:solidFill>
            <a:round/>
            <a:headEnd/>
            <a:tailEnd/>
          </a:ln>
        </p:spPr>
        <p:txBody>
          <a:bodyPr/>
          <a:lstStyle/>
          <a:p>
            <a:endParaRPr lang="en-US"/>
          </a:p>
        </p:txBody>
      </p:sp>
      <p:sp>
        <p:nvSpPr>
          <p:cNvPr id="3087" name="Line 15"/>
          <p:cNvSpPr>
            <a:spLocks noChangeShapeType="1"/>
          </p:cNvSpPr>
          <p:nvPr/>
        </p:nvSpPr>
        <p:spPr bwMode="auto">
          <a:xfrm flipH="1" flipV="1">
            <a:off x="6324600" y="990600"/>
            <a:ext cx="2590800" cy="46038"/>
          </a:xfrm>
          <a:prstGeom prst="line">
            <a:avLst/>
          </a:prstGeom>
          <a:noFill/>
          <a:ln w="38100">
            <a:solidFill>
              <a:srgbClr val="FFFF00"/>
            </a:solidFill>
            <a:round/>
            <a:headEnd/>
            <a:tailEnd type="triangle" w="med" len="med"/>
          </a:ln>
        </p:spPr>
        <p:txBody>
          <a:bodyPr/>
          <a:lstStyle/>
          <a:p>
            <a:endParaRPr lang="en-US"/>
          </a:p>
        </p:txBody>
      </p:sp>
      <p:sp>
        <p:nvSpPr>
          <p:cNvPr id="3088" name="Text Box 16"/>
          <p:cNvSpPr txBox="1">
            <a:spLocks noChangeArrowheads="1"/>
          </p:cNvSpPr>
          <p:nvPr/>
        </p:nvSpPr>
        <p:spPr bwMode="auto">
          <a:xfrm>
            <a:off x="3048000" y="3200400"/>
            <a:ext cx="2819400" cy="369888"/>
          </a:xfrm>
          <a:prstGeom prst="rect">
            <a:avLst/>
          </a:prstGeom>
          <a:noFill/>
          <a:ln w="9525">
            <a:noFill/>
            <a:miter lim="800000"/>
            <a:headEnd/>
            <a:tailEnd/>
          </a:ln>
        </p:spPr>
        <p:txBody>
          <a:bodyPr>
            <a:spAutoFit/>
          </a:bodyPr>
          <a:lstStyle/>
          <a:p>
            <a:pPr>
              <a:spcBef>
                <a:spcPct val="50000"/>
              </a:spcBef>
            </a:pPr>
            <a:r>
              <a:rPr lang="en-US" b="1">
                <a:solidFill>
                  <a:srgbClr val="FFFF00"/>
                </a:solidFill>
                <a:latin typeface="Times New Roman" pitchFamily="18" charset="0"/>
              </a:rPr>
              <a:t>Yes---it checks!</a:t>
            </a:r>
          </a:p>
        </p:txBody>
      </p:sp>
      <p:sp>
        <p:nvSpPr>
          <p:cNvPr id="30" name="Freeform 10"/>
          <p:cNvSpPr>
            <a:spLocks/>
          </p:cNvSpPr>
          <p:nvPr/>
        </p:nvSpPr>
        <p:spPr bwMode="auto">
          <a:xfrm>
            <a:off x="1371600" y="3505200"/>
            <a:ext cx="3048000" cy="838200"/>
          </a:xfrm>
          <a:custGeom>
            <a:avLst/>
            <a:gdLst>
              <a:gd name="T0" fmla="*/ 0 w 1008"/>
              <a:gd name="T1" fmla="*/ 1193398044 h 536"/>
              <a:gd name="T2" fmla="*/ 2147483647 w 1008"/>
              <a:gd name="T3" fmla="*/ 19563210 h 536"/>
              <a:gd name="T4" fmla="*/ 2147483647 w 1008"/>
              <a:gd name="T5" fmla="*/ 1310781958 h 536"/>
              <a:gd name="T6" fmla="*/ 0 60000 65536"/>
              <a:gd name="T7" fmla="*/ 0 60000 65536"/>
              <a:gd name="T8" fmla="*/ 0 60000 65536"/>
              <a:gd name="T9" fmla="*/ 0 w 1008"/>
              <a:gd name="T10" fmla="*/ 0 h 536"/>
              <a:gd name="T11" fmla="*/ 1008 w 1008"/>
              <a:gd name="T12" fmla="*/ 536 h 536"/>
            </a:gdLst>
            <a:ahLst/>
            <a:cxnLst>
              <a:cxn ang="T6">
                <a:pos x="T0" y="T1"/>
              </a:cxn>
              <a:cxn ang="T7">
                <a:pos x="T2" y="T3"/>
              </a:cxn>
              <a:cxn ang="T8">
                <a:pos x="T4" y="T5"/>
              </a:cxn>
            </a:cxnLst>
            <a:rect l="T9" t="T10" r="T11" b="T12"/>
            <a:pathLst>
              <a:path w="1008" h="536">
                <a:moveTo>
                  <a:pt x="0" y="488"/>
                </a:moveTo>
                <a:cubicBezTo>
                  <a:pt x="276" y="244"/>
                  <a:pt x="552" y="0"/>
                  <a:pt x="720" y="8"/>
                </a:cubicBezTo>
                <a:cubicBezTo>
                  <a:pt x="888" y="16"/>
                  <a:pt x="948" y="276"/>
                  <a:pt x="1008" y="536"/>
                </a:cubicBezTo>
              </a:path>
            </a:pathLst>
          </a:custGeom>
          <a:noFill/>
          <a:ln w="38100">
            <a:solidFill>
              <a:srgbClr val="FFFF00"/>
            </a:solidFill>
            <a:round/>
            <a:headEnd/>
            <a:tailEnd type="triangle" w="med" len="med"/>
          </a:ln>
        </p:spPr>
        <p:txBody>
          <a:bodyPr/>
          <a:lstStyle/>
          <a:p>
            <a:endParaRPr lang="en-US">
              <a:latin typeface="Times New Roman" pitchFamily="18" charset="0"/>
            </a:endParaRPr>
          </a:p>
        </p:txBody>
      </p:sp>
      <p:graphicFrame>
        <p:nvGraphicFramePr>
          <p:cNvPr id="32" name="Object 7"/>
          <p:cNvGraphicFramePr>
            <a:graphicFrameLocks noChangeAspect="1"/>
          </p:cNvGraphicFramePr>
          <p:nvPr/>
        </p:nvGraphicFramePr>
        <p:xfrm>
          <a:off x="4648200" y="3886200"/>
          <a:ext cx="4349262" cy="1066800"/>
        </p:xfrm>
        <a:graphic>
          <a:graphicData uri="http://schemas.openxmlformats.org/presentationml/2006/ole">
            <p:oleObj spid="_x0000_s4102" name="Equation" r:id="rId8" imgW="1269720" imgH="228600" progId="Equation.3">
              <p:embed/>
            </p:oleObj>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 calcmode="lin" valueType="num">
                                      <p:cBhvr>
                                        <p:cTn id="7" dur="500" fill="hold"/>
                                        <p:tgtEl>
                                          <p:spTgt spid="3077"/>
                                        </p:tgtEl>
                                        <p:attrNameLst>
                                          <p:attrName>ppt_w</p:attrName>
                                        </p:attrNameLst>
                                      </p:cBhvr>
                                      <p:tavLst>
                                        <p:tav tm="0">
                                          <p:val>
                                            <p:fltVal val="0"/>
                                          </p:val>
                                        </p:tav>
                                        <p:tav tm="100000">
                                          <p:val>
                                            <p:strVal val="#ppt_w"/>
                                          </p:val>
                                        </p:tav>
                                      </p:tavLst>
                                    </p:anim>
                                    <p:anim calcmode="lin" valueType="num">
                                      <p:cBhvr>
                                        <p:cTn id="8" dur="500" fill="hold"/>
                                        <p:tgtEl>
                                          <p:spTgt spid="307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nodeType="clickEffect">
                                  <p:stCondLst>
                                    <p:cond delay="0"/>
                                  </p:stCondLst>
                                  <p:childTnLst>
                                    <p:set>
                                      <p:cBhvr>
                                        <p:cTn id="12" dur="1" fill="hold">
                                          <p:stCondLst>
                                            <p:cond delay="0"/>
                                          </p:stCondLst>
                                        </p:cTn>
                                        <p:tgtEl>
                                          <p:spTgt spid="3078"/>
                                        </p:tgtEl>
                                        <p:attrNameLst>
                                          <p:attrName>style.visibility</p:attrName>
                                        </p:attrNameLst>
                                      </p:cBhvr>
                                      <p:to>
                                        <p:strVal val="visible"/>
                                      </p:to>
                                    </p:set>
                                    <p:anim calcmode="lin" valueType="num">
                                      <p:cBhvr>
                                        <p:cTn id="13" dur="1000" fill="hold"/>
                                        <p:tgtEl>
                                          <p:spTgt spid="3078"/>
                                        </p:tgtEl>
                                        <p:attrNameLst>
                                          <p:attrName>ppt_w</p:attrName>
                                        </p:attrNameLst>
                                      </p:cBhvr>
                                      <p:tavLst>
                                        <p:tav tm="0">
                                          <p:val>
                                            <p:fltVal val="0"/>
                                          </p:val>
                                        </p:tav>
                                        <p:tav tm="100000">
                                          <p:val>
                                            <p:strVal val="#ppt_w"/>
                                          </p:val>
                                        </p:tav>
                                      </p:tavLst>
                                    </p:anim>
                                    <p:anim calcmode="lin" valueType="num">
                                      <p:cBhvr>
                                        <p:cTn id="14" dur="1000" fill="hold"/>
                                        <p:tgtEl>
                                          <p:spTgt spid="3078"/>
                                        </p:tgtEl>
                                        <p:attrNameLst>
                                          <p:attrName>ppt_h</p:attrName>
                                        </p:attrNameLst>
                                      </p:cBhvr>
                                      <p:tavLst>
                                        <p:tav tm="0">
                                          <p:val>
                                            <p:fltVal val="0"/>
                                          </p:val>
                                        </p:tav>
                                        <p:tav tm="100000">
                                          <p:val>
                                            <p:strVal val="#ppt_h"/>
                                          </p:val>
                                        </p:tav>
                                      </p:tavLst>
                                    </p:anim>
                                    <p:anim calcmode="lin" valueType="num">
                                      <p:cBhvr>
                                        <p:cTn id="15" dur="1000" fill="hold"/>
                                        <p:tgtEl>
                                          <p:spTgt spid="3078"/>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07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1" fill="hold" grpId="0" nodeType="clickEffect">
                                  <p:stCondLst>
                                    <p:cond delay="0"/>
                                  </p:stCondLst>
                                  <p:childTnLst>
                                    <p:set>
                                      <p:cBhvr>
                                        <p:cTn id="20" dur="1" fill="hold">
                                          <p:stCondLst>
                                            <p:cond delay="0"/>
                                          </p:stCondLst>
                                        </p:cTn>
                                        <p:tgtEl>
                                          <p:spTgt spid="3079"/>
                                        </p:tgtEl>
                                        <p:attrNameLst>
                                          <p:attrName>style.visibility</p:attrName>
                                        </p:attrNameLst>
                                      </p:cBhvr>
                                      <p:to>
                                        <p:strVal val="visible"/>
                                      </p:to>
                                    </p:set>
                                    <p:anim calcmode="lin" valueType="num">
                                      <p:cBhvr>
                                        <p:cTn id="21" dur="500" fill="hold"/>
                                        <p:tgtEl>
                                          <p:spTgt spid="3079"/>
                                        </p:tgtEl>
                                        <p:attrNameLst>
                                          <p:attrName>ppt_x</p:attrName>
                                        </p:attrNameLst>
                                      </p:cBhvr>
                                      <p:tavLst>
                                        <p:tav tm="0">
                                          <p:val>
                                            <p:strVal val="#ppt_x"/>
                                          </p:val>
                                        </p:tav>
                                        <p:tav tm="100000">
                                          <p:val>
                                            <p:strVal val="#ppt_x"/>
                                          </p:val>
                                        </p:tav>
                                      </p:tavLst>
                                    </p:anim>
                                    <p:anim calcmode="lin" valueType="num">
                                      <p:cBhvr>
                                        <p:cTn id="22" dur="500" fill="hold"/>
                                        <p:tgtEl>
                                          <p:spTgt spid="3079"/>
                                        </p:tgtEl>
                                        <p:attrNameLst>
                                          <p:attrName>ppt_y</p:attrName>
                                        </p:attrNameLst>
                                      </p:cBhvr>
                                      <p:tavLst>
                                        <p:tav tm="0">
                                          <p:val>
                                            <p:strVal val="#ppt_y-#ppt_h/2"/>
                                          </p:val>
                                        </p:tav>
                                        <p:tav tm="100000">
                                          <p:val>
                                            <p:strVal val="#ppt_y"/>
                                          </p:val>
                                        </p:tav>
                                      </p:tavLst>
                                    </p:anim>
                                    <p:anim calcmode="lin" valueType="num">
                                      <p:cBhvr>
                                        <p:cTn id="23" dur="500" fill="hold"/>
                                        <p:tgtEl>
                                          <p:spTgt spid="3079"/>
                                        </p:tgtEl>
                                        <p:attrNameLst>
                                          <p:attrName>ppt_w</p:attrName>
                                        </p:attrNameLst>
                                      </p:cBhvr>
                                      <p:tavLst>
                                        <p:tav tm="0">
                                          <p:val>
                                            <p:strVal val="#ppt_w"/>
                                          </p:val>
                                        </p:tav>
                                        <p:tav tm="100000">
                                          <p:val>
                                            <p:strVal val="#ppt_w"/>
                                          </p:val>
                                        </p:tav>
                                      </p:tavLst>
                                    </p:anim>
                                    <p:anim calcmode="lin" valueType="num">
                                      <p:cBhvr>
                                        <p:cTn id="24" dur="500" fill="hold"/>
                                        <p:tgtEl>
                                          <p:spTgt spid="3079"/>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080"/>
                                        </p:tgtEl>
                                        <p:attrNameLst>
                                          <p:attrName>style.visibility</p:attrName>
                                        </p:attrNameLst>
                                      </p:cBhvr>
                                      <p:to>
                                        <p:strVal val="visible"/>
                                      </p:to>
                                    </p:set>
                                    <p:animEffect transition="in" filter="wipe(left)">
                                      <p:cBhvr>
                                        <p:cTn id="29" dur="500"/>
                                        <p:tgtEl>
                                          <p:spTgt spid="3080"/>
                                        </p:tgtEl>
                                      </p:cBhvr>
                                    </p:animEffect>
                                  </p:childTnLst>
                                </p:cTn>
                              </p:par>
                            </p:childTnLst>
                          </p:cTn>
                        </p:par>
                        <p:par>
                          <p:cTn id="30" fill="hold">
                            <p:stCondLst>
                              <p:cond delay="500"/>
                            </p:stCondLst>
                            <p:childTnLst>
                              <p:par>
                                <p:cTn id="31" presetID="9" presetClass="entr" presetSubtype="0" fill="hold" nodeType="afterEffect">
                                  <p:stCondLst>
                                    <p:cond delay="0"/>
                                  </p:stCondLst>
                                  <p:childTnLst>
                                    <p:set>
                                      <p:cBhvr>
                                        <p:cTn id="32" dur="1" fill="hold">
                                          <p:stCondLst>
                                            <p:cond delay="0"/>
                                          </p:stCondLst>
                                        </p:cTn>
                                        <p:tgtEl>
                                          <p:spTgt spid="3083"/>
                                        </p:tgtEl>
                                        <p:attrNameLst>
                                          <p:attrName>style.visibility</p:attrName>
                                        </p:attrNameLst>
                                      </p:cBhvr>
                                      <p:to>
                                        <p:strVal val="visible"/>
                                      </p:to>
                                    </p:set>
                                    <p:animEffect transition="in" filter="dissolve">
                                      <p:cBhvr>
                                        <p:cTn id="33" dur="500"/>
                                        <p:tgtEl>
                                          <p:spTgt spid="308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3082"/>
                                        </p:tgtEl>
                                        <p:attrNameLst>
                                          <p:attrName>style.visibility</p:attrName>
                                        </p:attrNameLst>
                                      </p:cBhvr>
                                      <p:to>
                                        <p:strVal val="visible"/>
                                      </p:to>
                                    </p:set>
                                    <p:animEffect transition="in" filter="wipe(left)">
                                      <p:cBhvr>
                                        <p:cTn id="38" dur="500"/>
                                        <p:tgtEl>
                                          <p:spTgt spid="3082"/>
                                        </p:tgtEl>
                                      </p:cBhvr>
                                    </p:animEffect>
                                  </p:childTnLst>
                                </p:cTn>
                              </p:par>
                            </p:childTnLst>
                          </p:cTn>
                        </p:par>
                        <p:par>
                          <p:cTn id="39" fill="hold">
                            <p:stCondLst>
                              <p:cond delay="500"/>
                            </p:stCondLst>
                            <p:childTnLst>
                              <p:par>
                                <p:cTn id="40" presetID="9" presetClass="entr" presetSubtype="0" fill="hold" nodeType="afterEffect">
                                  <p:stCondLst>
                                    <p:cond delay="0"/>
                                  </p:stCondLst>
                                  <p:childTnLst>
                                    <p:set>
                                      <p:cBhvr>
                                        <p:cTn id="41" dur="1" fill="hold">
                                          <p:stCondLst>
                                            <p:cond delay="0"/>
                                          </p:stCondLst>
                                        </p:cTn>
                                        <p:tgtEl>
                                          <p:spTgt spid="3084"/>
                                        </p:tgtEl>
                                        <p:attrNameLst>
                                          <p:attrName>style.visibility</p:attrName>
                                        </p:attrNameLst>
                                      </p:cBhvr>
                                      <p:to>
                                        <p:strVal val="visible"/>
                                      </p:to>
                                    </p:set>
                                    <p:animEffect transition="in" filter="dissolve">
                                      <p:cBhvr>
                                        <p:cTn id="42" dur="500"/>
                                        <p:tgtEl>
                                          <p:spTgt spid="308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left)">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fade">
                                      <p:cBhvr>
                                        <p:cTn id="52" dur="2000"/>
                                        <p:tgtEl>
                                          <p:spTgt spid="3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085"/>
                                        </p:tgtEl>
                                        <p:attrNameLst>
                                          <p:attrName>style.visibility</p:attrName>
                                        </p:attrNameLst>
                                      </p:cBhvr>
                                      <p:to>
                                        <p:strVal val="visible"/>
                                      </p:to>
                                    </p:set>
                                    <p:animEffect transition="in" filter="wipe(left)">
                                      <p:cBhvr>
                                        <p:cTn id="57" dur="500"/>
                                        <p:tgtEl>
                                          <p:spTgt spid="3085"/>
                                        </p:tgtEl>
                                      </p:cBhvr>
                                    </p:animEffect>
                                  </p:childTnLst>
                                </p:cTn>
                              </p:par>
                            </p:childTnLst>
                          </p:cTn>
                        </p:par>
                        <p:par>
                          <p:cTn id="58" fill="hold">
                            <p:stCondLst>
                              <p:cond delay="500"/>
                            </p:stCondLst>
                            <p:childTnLst>
                              <p:par>
                                <p:cTn id="59" presetID="22" presetClass="entr" presetSubtype="4" fill="hold" grpId="0" nodeType="afterEffect">
                                  <p:stCondLst>
                                    <p:cond delay="0"/>
                                  </p:stCondLst>
                                  <p:childTnLst>
                                    <p:set>
                                      <p:cBhvr>
                                        <p:cTn id="60" dur="1" fill="hold">
                                          <p:stCondLst>
                                            <p:cond delay="0"/>
                                          </p:stCondLst>
                                        </p:cTn>
                                        <p:tgtEl>
                                          <p:spTgt spid="3086"/>
                                        </p:tgtEl>
                                        <p:attrNameLst>
                                          <p:attrName>style.visibility</p:attrName>
                                        </p:attrNameLst>
                                      </p:cBhvr>
                                      <p:to>
                                        <p:strVal val="visible"/>
                                      </p:to>
                                    </p:set>
                                    <p:animEffect transition="in" filter="wipe(down)">
                                      <p:cBhvr>
                                        <p:cTn id="61" dur="500"/>
                                        <p:tgtEl>
                                          <p:spTgt spid="3086"/>
                                        </p:tgtEl>
                                      </p:cBhvr>
                                    </p:animEffect>
                                  </p:childTnLst>
                                </p:cTn>
                              </p:par>
                            </p:childTnLst>
                          </p:cTn>
                        </p:par>
                        <p:par>
                          <p:cTn id="62" fill="hold">
                            <p:stCondLst>
                              <p:cond delay="1000"/>
                            </p:stCondLst>
                            <p:childTnLst>
                              <p:par>
                                <p:cTn id="63" presetID="22" presetClass="entr" presetSubtype="2" fill="hold" grpId="0" nodeType="afterEffect">
                                  <p:stCondLst>
                                    <p:cond delay="0"/>
                                  </p:stCondLst>
                                  <p:childTnLst>
                                    <p:set>
                                      <p:cBhvr>
                                        <p:cTn id="64" dur="1" fill="hold">
                                          <p:stCondLst>
                                            <p:cond delay="0"/>
                                          </p:stCondLst>
                                        </p:cTn>
                                        <p:tgtEl>
                                          <p:spTgt spid="3087"/>
                                        </p:tgtEl>
                                        <p:attrNameLst>
                                          <p:attrName>style.visibility</p:attrName>
                                        </p:attrNameLst>
                                      </p:cBhvr>
                                      <p:to>
                                        <p:strVal val="visible"/>
                                      </p:to>
                                    </p:set>
                                    <p:animEffect transition="in" filter="wipe(right)">
                                      <p:cBhvr>
                                        <p:cTn id="65" dur="500"/>
                                        <p:tgtEl>
                                          <p:spTgt spid="3087"/>
                                        </p:tgtEl>
                                      </p:cBhvr>
                                    </p:animEffect>
                                  </p:childTnLst>
                                </p:cTn>
                              </p:par>
                            </p:childTnLst>
                          </p:cTn>
                        </p:par>
                        <p:par>
                          <p:cTn id="66" fill="hold">
                            <p:stCondLst>
                              <p:cond delay="1500"/>
                            </p:stCondLst>
                            <p:childTnLst>
                              <p:par>
                                <p:cTn id="67" presetID="2" presetClass="entr" presetSubtype="1" fill="hold" grpId="0" nodeType="afterEffect">
                                  <p:stCondLst>
                                    <p:cond delay="0"/>
                                  </p:stCondLst>
                                  <p:childTnLst>
                                    <p:set>
                                      <p:cBhvr>
                                        <p:cTn id="68" dur="1" fill="hold">
                                          <p:stCondLst>
                                            <p:cond delay="0"/>
                                          </p:stCondLst>
                                        </p:cTn>
                                        <p:tgtEl>
                                          <p:spTgt spid="3088"/>
                                        </p:tgtEl>
                                        <p:attrNameLst>
                                          <p:attrName>style.visibility</p:attrName>
                                        </p:attrNameLst>
                                      </p:cBhvr>
                                      <p:to>
                                        <p:strVal val="visible"/>
                                      </p:to>
                                    </p:set>
                                    <p:anim calcmode="lin" valueType="num">
                                      <p:cBhvr additive="base">
                                        <p:cTn id="69" dur="500" fill="hold"/>
                                        <p:tgtEl>
                                          <p:spTgt spid="3088"/>
                                        </p:tgtEl>
                                        <p:attrNameLst>
                                          <p:attrName>ppt_x</p:attrName>
                                        </p:attrNameLst>
                                      </p:cBhvr>
                                      <p:tavLst>
                                        <p:tav tm="0">
                                          <p:val>
                                            <p:strVal val="#ppt_x"/>
                                          </p:val>
                                        </p:tav>
                                        <p:tav tm="100000">
                                          <p:val>
                                            <p:strVal val="#ppt_x"/>
                                          </p:val>
                                        </p:tav>
                                      </p:tavLst>
                                    </p:anim>
                                    <p:anim calcmode="lin" valueType="num">
                                      <p:cBhvr additive="base">
                                        <p:cTn id="70" dur="500" fill="hold"/>
                                        <p:tgtEl>
                                          <p:spTgt spid="308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utoUpdateAnimBg="0"/>
      <p:bldP spid="3079" grpId="0" autoUpdateAnimBg="0"/>
      <p:bldP spid="3080" grpId="0" animBg="1"/>
      <p:bldP spid="3082" grpId="0" animBg="1"/>
      <p:bldP spid="3085" grpId="0" animBg="1"/>
      <p:bldP spid="3086" grpId="0" animBg="1"/>
      <p:bldP spid="3087" grpId="0" animBg="1"/>
      <p:bldP spid="3088" grpId="0" autoUpdateAnimBg="0"/>
      <p:bldP spid="3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to Factoring by Grouping</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pPr marL="651510" indent="-514350">
              <a:buAutoNum type="arabicPeriod"/>
            </a:pPr>
            <a:r>
              <a:rPr lang="en-US" dirty="0" smtClean="0"/>
              <a:t>Identify and factor out the GCF from all four terms.</a:t>
            </a:r>
          </a:p>
          <a:p>
            <a:pPr marL="651510" indent="-514350">
              <a:buFont typeface="Wingdings 2"/>
              <a:buAutoNum type="arabicPeriod" startAt="2"/>
            </a:pPr>
            <a:r>
              <a:rPr lang="en-US" dirty="0" smtClean="0"/>
              <a:t>Group the first pair of terms and the second pair of terms.  Make sure you always connect the terms  by addition</a:t>
            </a:r>
            <a:r>
              <a:rPr lang="en-US" b="1" dirty="0" smtClean="0"/>
              <a:t>.  </a:t>
            </a:r>
            <a:r>
              <a:rPr lang="en-US" dirty="0" smtClean="0"/>
              <a:t>Factor out the GCF from the first pair of terms.  Factor out the GCF from the second pair of terms.  (Sometimes it is necessary to factor out the opposite of the GCF.)</a:t>
            </a:r>
          </a:p>
          <a:p>
            <a:pPr marL="651510" indent="-514350">
              <a:buNone/>
            </a:pPr>
            <a:r>
              <a:rPr lang="en-US" dirty="0" smtClean="0"/>
              <a:t>3.  If the two terms share a common binomial factor, factor out the binomial factor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304800" y="152400"/>
            <a:ext cx="2286000" cy="1200329"/>
          </a:xfrm>
          <a:prstGeom prst="rect">
            <a:avLst/>
          </a:prstGeom>
          <a:noFill/>
        </p:spPr>
        <p:txBody>
          <a:bodyPr wrap="square" rtlCol="0">
            <a:spAutoFit/>
          </a:bodyPr>
          <a:lstStyle/>
          <a:p>
            <a:r>
              <a:rPr lang="en-US" dirty="0" smtClean="0"/>
              <a:t>Identify and factor out the GCF from all four terms.</a:t>
            </a:r>
          </a:p>
          <a:p>
            <a:endParaRPr lang="en-US" dirty="0"/>
          </a:p>
        </p:txBody>
      </p:sp>
      <p:sp>
        <p:nvSpPr>
          <p:cNvPr id="6148" name="Text Box 4"/>
          <p:cNvSpPr txBox="1">
            <a:spLocks noChangeArrowheads="1"/>
          </p:cNvSpPr>
          <p:nvPr/>
        </p:nvSpPr>
        <p:spPr bwMode="auto">
          <a:xfrm>
            <a:off x="152400" y="1676400"/>
            <a:ext cx="8763000" cy="1815882"/>
          </a:xfrm>
          <a:prstGeom prst="rect">
            <a:avLst/>
          </a:prstGeom>
          <a:noFill/>
          <a:ln w="9525">
            <a:noFill/>
            <a:miter lim="800000"/>
            <a:headEnd/>
            <a:tailEnd/>
          </a:ln>
          <a:effectLst/>
        </p:spPr>
        <p:txBody>
          <a:bodyPr wrap="square">
            <a:spAutoFit/>
          </a:bodyPr>
          <a:lstStyle/>
          <a:p>
            <a:pPr>
              <a:spcBef>
                <a:spcPct val="50000"/>
              </a:spcBef>
            </a:pPr>
            <a:r>
              <a:rPr lang="en-US" sz="2800" dirty="0">
                <a:solidFill>
                  <a:schemeClr val="bg1"/>
                </a:solidFill>
              </a:rPr>
              <a:t>When you see four terms, it is a clue to try factoring by grouping.  Look at the first two terms first to see what is in common and then look at the second two terms.</a:t>
            </a:r>
          </a:p>
        </p:txBody>
      </p:sp>
      <p:graphicFrame>
        <p:nvGraphicFramePr>
          <p:cNvPr id="6151" name="Object 7"/>
          <p:cNvGraphicFramePr>
            <a:graphicFrameLocks noChangeAspect="1"/>
          </p:cNvGraphicFramePr>
          <p:nvPr/>
        </p:nvGraphicFramePr>
        <p:xfrm>
          <a:off x="3886200" y="762000"/>
          <a:ext cx="4419600" cy="803105"/>
        </p:xfrm>
        <a:graphic>
          <a:graphicData uri="http://schemas.openxmlformats.org/presentationml/2006/ole">
            <p:oleObj spid="_x0000_s24578" name="Equation" r:id="rId3" imgW="1117440" imgH="203040" progId="">
              <p:embed/>
            </p:oleObj>
          </a:graphicData>
        </a:graphic>
      </p:graphicFrame>
      <p:graphicFrame>
        <p:nvGraphicFramePr>
          <p:cNvPr id="6153" name="Object 9"/>
          <p:cNvGraphicFramePr>
            <a:graphicFrameLocks noChangeAspect="1"/>
          </p:cNvGraphicFramePr>
          <p:nvPr/>
        </p:nvGraphicFramePr>
        <p:xfrm>
          <a:off x="1249363" y="3048000"/>
          <a:ext cx="2698750" cy="852488"/>
        </p:xfrm>
        <a:graphic>
          <a:graphicData uri="http://schemas.openxmlformats.org/presentationml/2006/ole">
            <p:oleObj spid="_x0000_s24579" name="Equation" r:id="rId4" imgW="723600" imgH="228600" progId="">
              <p:embed/>
            </p:oleObj>
          </a:graphicData>
        </a:graphic>
      </p:graphicFrame>
      <p:sp>
        <p:nvSpPr>
          <p:cNvPr id="6161" name="Text Box 17"/>
          <p:cNvSpPr txBox="1">
            <a:spLocks noChangeArrowheads="1"/>
          </p:cNvSpPr>
          <p:nvPr/>
        </p:nvSpPr>
        <p:spPr bwMode="auto">
          <a:xfrm>
            <a:off x="0" y="5484813"/>
            <a:ext cx="8915400" cy="1373187"/>
          </a:xfrm>
          <a:prstGeom prst="rect">
            <a:avLst/>
          </a:prstGeom>
          <a:noFill/>
          <a:ln w="9525">
            <a:noFill/>
            <a:miter lim="800000"/>
            <a:headEnd/>
            <a:tailEnd/>
          </a:ln>
          <a:effectLst/>
        </p:spPr>
        <p:txBody>
          <a:bodyPr wrap="square">
            <a:spAutoFit/>
          </a:bodyPr>
          <a:lstStyle/>
          <a:p>
            <a:pPr>
              <a:spcBef>
                <a:spcPct val="50000"/>
              </a:spcBef>
            </a:pPr>
            <a:r>
              <a:rPr lang="en-US" sz="2800" dirty="0">
                <a:solidFill>
                  <a:schemeClr val="bg1"/>
                </a:solidFill>
              </a:rPr>
              <a:t>There is nothing in common in the second two terms but we want them to match what we have in </a:t>
            </a:r>
            <a:r>
              <a:rPr lang="en-US" sz="2800" dirty="0" smtClean="0">
                <a:solidFill>
                  <a:schemeClr val="bg1"/>
                </a:solidFill>
              </a:rPr>
              <a:t>parentheses </a:t>
            </a:r>
            <a:r>
              <a:rPr lang="en-US" sz="2800" dirty="0">
                <a:solidFill>
                  <a:schemeClr val="bg1"/>
                </a:solidFill>
              </a:rPr>
              <a:t>in the first two terms so we'll factor out </a:t>
            </a:r>
            <a:r>
              <a:rPr lang="en-US" sz="2800" dirty="0" smtClean="0">
                <a:solidFill>
                  <a:schemeClr val="bg1"/>
                </a:solidFill>
              </a:rPr>
              <a:t> </a:t>
            </a:r>
            <a:r>
              <a:rPr lang="en-US" sz="2800" dirty="0">
                <a:solidFill>
                  <a:schemeClr val="bg1"/>
                </a:solidFill>
              </a:rPr>
              <a:t>-1</a:t>
            </a:r>
          </a:p>
        </p:txBody>
      </p:sp>
      <p:sp>
        <p:nvSpPr>
          <p:cNvPr id="6171" name="Line 27"/>
          <p:cNvSpPr>
            <a:spLocks noChangeShapeType="1"/>
          </p:cNvSpPr>
          <p:nvPr/>
        </p:nvSpPr>
        <p:spPr bwMode="auto">
          <a:xfrm flipH="1">
            <a:off x="4876800" y="1600200"/>
            <a:ext cx="990600" cy="1447800"/>
          </a:xfrm>
          <a:prstGeom prst="line">
            <a:avLst/>
          </a:prstGeom>
          <a:noFill/>
          <a:ln w="57150">
            <a:solidFill>
              <a:srgbClr val="FFFF00"/>
            </a:solidFill>
            <a:round/>
            <a:headEnd/>
            <a:tailEnd type="triangle" w="med" len="med"/>
          </a:ln>
          <a:effectLst/>
        </p:spPr>
        <p:txBody>
          <a:bodyPr/>
          <a:lstStyle/>
          <a:p>
            <a:endParaRPr lang="en-US" dirty="0"/>
          </a:p>
        </p:txBody>
      </p:sp>
      <p:graphicFrame>
        <p:nvGraphicFramePr>
          <p:cNvPr id="6172" name="Object 28"/>
          <p:cNvGraphicFramePr>
            <a:graphicFrameLocks noChangeAspect="1"/>
          </p:cNvGraphicFramePr>
          <p:nvPr/>
        </p:nvGraphicFramePr>
        <p:xfrm>
          <a:off x="4038600" y="3048000"/>
          <a:ext cx="2605088" cy="852488"/>
        </p:xfrm>
        <a:graphic>
          <a:graphicData uri="http://schemas.openxmlformats.org/presentationml/2006/ole">
            <p:oleObj spid="_x0000_s24580" name="Equation" r:id="rId5" imgW="698400" imgH="228600" progId="Equation.3">
              <p:embed/>
            </p:oleObj>
          </a:graphicData>
        </a:graphic>
      </p:graphicFrame>
      <p:sp>
        <p:nvSpPr>
          <p:cNvPr id="6175" name="AutoShape 31"/>
          <p:cNvSpPr>
            <a:spLocks noChangeArrowheads="1"/>
          </p:cNvSpPr>
          <p:nvPr/>
        </p:nvSpPr>
        <p:spPr bwMode="auto">
          <a:xfrm>
            <a:off x="1981200" y="2971800"/>
            <a:ext cx="1981200" cy="914400"/>
          </a:xfrm>
          <a:prstGeom prst="roundRect">
            <a:avLst>
              <a:gd name="adj" fmla="val 16667"/>
            </a:avLst>
          </a:prstGeom>
          <a:noFill/>
          <a:ln w="57150">
            <a:solidFill>
              <a:srgbClr val="FF9966"/>
            </a:solidFill>
            <a:round/>
            <a:headEnd/>
            <a:tailEnd/>
          </a:ln>
          <a:effectLst/>
        </p:spPr>
        <p:txBody>
          <a:bodyPr wrap="none" anchor="ctr"/>
          <a:lstStyle/>
          <a:p>
            <a:endParaRPr lang="en-US" dirty="0"/>
          </a:p>
        </p:txBody>
      </p:sp>
      <p:sp>
        <p:nvSpPr>
          <p:cNvPr id="6176" name="AutoShape 32"/>
          <p:cNvSpPr>
            <a:spLocks noChangeArrowheads="1"/>
          </p:cNvSpPr>
          <p:nvPr/>
        </p:nvSpPr>
        <p:spPr bwMode="auto">
          <a:xfrm>
            <a:off x="4648200" y="2971800"/>
            <a:ext cx="1981200" cy="914400"/>
          </a:xfrm>
          <a:prstGeom prst="roundRect">
            <a:avLst>
              <a:gd name="adj" fmla="val 16667"/>
            </a:avLst>
          </a:prstGeom>
          <a:noFill/>
          <a:ln w="57150">
            <a:solidFill>
              <a:srgbClr val="FF9966"/>
            </a:solidFill>
            <a:round/>
            <a:headEnd/>
            <a:tailEnd/>
          </a:ln>
          <a:effectLst/>
        </p:spPr>
        <p:txBody>
          <a:bodyPr wrap="none" anchor="ctr"/>
          <a:lstStyle/>
          <a:p>
            <a:endParaRPr lang="en-US" dirty="0"/>
          </a:p>
        </p:txBody>
      </p:sp>
      <p:sp>
        <p:nvSpPr>
          <p:cNvPr id="6177" name="Text Box 33"/>
          <p:cNvSpPr txBox="1">
            <a:spLocks noChangeArrowheads="1"/>
          </p:cNvSpPr>
          <p:nvPr/>
        </p:nvSpPr>
        <p:spPr bwMode="auto">
          <a:xfrm>
            <a:off x="1447800" y="3886200"/>
            <a:ext cx="5638800" cy="457200"/>
          </a:xfrm>
          <a:prstGeom prst="rect">
            <a:avLst/>
          </a:prstGeom>
          <a:noFill/>
          <a:ln w="9525">
            <a:noFill/>
            <a:miter lim="800000"/>
            <a:headEnd/>
            <a:tailEnd/>
          </a:ln>
          <a:effectLst/>
        </p:spPr>
        <p:txBody>
          <a:bodyPr>
            <a:spAutoFit/>
          </a:bodyPr>
          <a:lstStyle/>
          <a:p>
            <a:pPr>
              <a:spcBef>
                <a:spcPct val="50000"/>
              </a:spcBef>
            </a:pPr>
            <a:r>
              <a:rPr lang="en-US" b="1" dirty="0">
                <a:solidFill>
                  <a:srgbClr val="FF9966"/>
                </a:solidFill>
              </a:rPr>
              <a:t>These match so let's factor them out</a:t>
            </a:r>
          </a:p>
        </p:txBody>
      </p:sp>
      <p:graphicFrame>
        <p:nvGraphicFramePr>
          <p:cNvPr id="6178" name="Object 34"/>
          <p:cNvGraphicFramePr>
            <a:graphicFrameLocks noChangeAspect="1"/>
          </p:cNvGraphicFramePr>
          <p:nvPr/>
        </p:nvGraphicFramePr>
        <p:xfrm>
          <a:off x="1524000" y="4572000"/>
          <a:ext cx="3416300" cy="798513"/>
        </p:xfrm>
        <a:graphic>
          <a:graphicData uri="http://schemas.openxmlformats.org/presentationml/2006/ole">
            <p:oleObj spid="_x0000_s24581" name="Equation" r:id="rId6" imgW="977760" imgH="228600" progId="Equation.3">
              <p:embed/>
            </p:oleObj>
          </a:graphicData>
        </a:graphic>
      </p:graphicFrame>
      <p:sp>
        <p:nvSpPr>
          <p:cNvPr id="6179" name="AutoShape 35"/>
          <p:cNvSpPr>
            <a:spLocks noChangeArrowheads="1"/>
          </p:cNvSpPr>
          <p:nvPr/>
        </p:nvSpPr>
        <p:spPr bwMode="auto">
          <a:xfrm>
            <a:off x="1600200" y="4495800"/>
            <a:ext cx="1752600" cy="914400"/>
          </a:xfrm>
          <a:prstGeom prst="roundRect">
            <a:avLst>
              <a:gd name="adj" fmla="val 16667"/>
            </a:avLst>
          </a:prstGeom>
          <a:noFill/>
          <a:ln w="57150">
            <a:solidFill>
              <a:srgbClr val="FF9966"/>
            </a:solidFill>
            <a:round/>
            <a:headEnd/>
            <a:tailEnd/>
          </a:ln>
          <a:effectLst/>
        </p:spPr>
        <p:txBody>
          <a:bodyPr wrap="none" anchor="ctr"/>
          <a:lstStyle/>
          <a:p>
            <a:endParaRPr lang="en-US" dirty="0"/>
          </a:p>
        </p:txBody>
      </p:sp>
      <p:sp>
        <p:nvSpPr>
          <p:cNvPr id="6180" name="Line 36"/>
          <p:cNvSpPr>
            <a:spLocks noChangeShapeType="1"/>
          </p:cNvSpPr>
          <p:nvPr/>
        </p:nvSpPr>
        <p:spPr bwMode="auto">
          <a:xfrm>
            <a:off x="1676400" y="3733800"/>
            <a:ext cx="2133600" cy="990600"/>
          </a:xfrm>
          <a:prstGeom prst="line">
            <a:avLst/>
          </a:prstGeom>
          <a:noFill/>
          <a:ln w="38100">
            <a:solidFill>
              <a:srgbClr val="00FF00"/>
            </a:solidFill>
            <a:round/>
            <a:headEnd/>
            <a:tailEnd type="triangle" w="med" len="med"/>
          </a:ln>
          <a:effectLst/>
        </p:spPr>
        <p:txBody>
          <a:bodyPr/>
          <a:lstStyle/>
          <a:p>
            <a:endParaRPr lang="en-US" dirty="0"/>
          </a:p>
        </p:txBody>
      </p:sp>
      <p:sp>
        <p:nvSpPr>
          <p:cNvPr id="6181" name="Line 37"/>
          <p:cNvSpPr>
            <a:spLocks noChangeShapeType="1"/>
          </p:cNvSpPr>
          <p:nvPr/>
        </p:nvSpPr>
        <p:spPr bwMode="auto">
          <a:xfrm>
            <a:off x="4495800" y="3733800"/>
            <a:ext cx="76200" cy="914400"/>
          </a:xfrm>
          <a:prstGeom prst="line">
            <a:avLst/>
          </a:prstGeom>
          <a:noFill/>
          <a:ln w="38100">
            <a:solidFill>
              <a:srgbClr val="00FF00"/>
            </a:solidFill>
            <a:round/>
            <a:headEnd/>
            <a:tailEnd type="triangle" w="med" len="med"/>
          </a:ln>
          <a:effectLst/>
        </p:spPr>
        <p:txBody>
          <a:bodyPr/>
          <a:lstStyle/>
          <a:p>
            <a:endParaRPr lang="en-US" dirty="0"/>
          </a:p>
        </p:txBody>
      </p:sp>
      <p:sp>
        <p:nvSpPr>
          <p:cNvPr id="22" name="TextBox 21"/>
          <p:cNvSpPr txBox="1"/>
          <p:nvPr/>
        </p:nvSpPr>
        <p:spPr>
          <a:xfrm>
            <a:off x="152400" y="0"/>
            <a:ext cx="2743200" cy="1477328"/>
          </a:xfrm>
          <a:prstGeom prst="rect">
            <a:avLst/>
          </a:prstGeom>
          <a:solidFill>
            <a:schemeClr val="bg2">
              <a:lumMod val="20000"/>
              <a:lumOff val="80000"/>
            </a:schemeClr>
          </a:solidFill>
        </p:spPr>
        <p:txBody>
          <a:bodyPr wrap="square" rtlCol="0">
            <a:spAutoFit/>
          </a:bodyPr>
          <a:lstStyle/>
          <a:p>
            <a:r>
              <a:rPr lang="en-US" b="1" dirty="0" smtClean="0">
                <a:solidFill>
                  <a:schemeClr val="bg1"/>
                </a:solidFill>
              </a:rPr>
              <a:t>Group the first pair of terms and the second pair of terms.  Make sure you always connect the terms  by addition</a:t>
            </a:r>
            <a:endParaRPr lang="en-US" b="1" dirty="0">
              <a:solidFill>
                <a:schemeClr val="bg1"/>
              </a:solidFill>
            </a:endParaRPr>
          </a:p>
        </p:txBody>
      </p:sp>
      <p:graphicFrame>
        <p:nvGraphicFramePr>
          <p:cNvPr id="23" name="Object 22"/>
          <p:cNvGraphicFramePr>
            <a:graphicFrameLocks noChangeAspect="1"/>
          </p:cNvGraphicFramePr>
          <p:nvPr/>
        </p:nvGraphicFramePr>
        <p:xfrm>
          <a:off x="3962400" y="838200"/>
          <a:ext cx="4275494" cy="699626"/>
        </p:xfrm>
        <a:graphic>
          <a:graphicData uri="http://schemas.openxmlformats.org/presentationml/2006/ole">
            <p:oleObj spid="_x0000_s24582" name="Equation" r:id="rId7" imgW="1396800" imgH="228600" progId="">
              <p:embed/>
            </p:oleObj>
          </a:graphicData>
        </a:graphic>
      </p:graphicFrame>
      <p:grpSp>
        <p:nvGrpSpPr>
          <p:cNvPr id="2" name="Group 29"/>
          <p:cNvGrpSpPr>
            <a:grpSpLocks/>
          </p:cNvGrpSpPr>
          <p:nvPr/>
        </p:nvGrpSpPr>
        <p:grpSpPr bwMode="auto">
          <a:xfrm>
            <a:off x="2971800" y="838200"/>
            <a:ext cx="3581400" cy="2209800"/>
            <a:chOff x="1584" y="528"/>
            <a:chExt cx="2256" cy="1392"/>
          </a:xfrm>
        </p:grpSpPr>
        <p:sp>
          <p:nvSpPr>
            <p:cNvPr id="6163" name="AutoShape 19"/>
            <p:cNvSpPr>
              <a:spLocks noChangeArrowheads="1"/>
            </p:cNvSpPr>
            <p:nvPr/>
          </p:nvSpPr>
          <p:spPr bwMode="auto">
            <a:xfrm>
              <a:off x="2448" y="1344"/>
              <a:ext cx="1392" cy="288"/>
            </a:xfrm>
            <a:prstGeom prst="roundRect">
              <a:avLst>
                <a:gd name="adj" fmla="val 16667"/>
              </a:avLst>
            </a:prstGeom>
            <a:noFill/>
            <a:ln w="38100">
              <a:solidFill>
                <a:srgbClr val="FFFF00"/>
              </a:solidFill>
              <a:round/>
              <a:headEnd/>
              <a:tailEnd/>
            </a:ln>
            <a:effectLst/>
          </p:spPr>
          <p:txBody>
            <a:bodyPr wrap="none" anchor="ctr"/>
            <a:lstStyle/>
            <a:p>
              <a:endParaRPr lang="en-US" dirty="0"/>
            </a:p>
          </p:txBody>
        </p:sp>
        <p:sp>
          <p:nvSpPr>
            <p:cNvPr id="6164" name="AutoShape 20"/>
            <p:cNvSpPr>
              <a:spLocks noChangeArrowheads="1"/>
            </p:cNvSpPr>
            <p:nvPr/>
          </p:nvSpPr>
          <p:spPr bwMode="auto">
            <a:xfrm>
              <a:off x="2208" y="528"/>
              <a:ext cx="1248" cy="384"/>
            </a:xfrm>
            <a:prstGeom prst="roundRect">
              <a:avLst>
                <a:gd name="adj" fmla="val 16667"/>
              </a:avLst>
            </a:prstGeom>
            <a:noFill/>
            <a:ln w="38100">
              <a:solidFill>
                <a:schemeClr val="accent2"/>
              </a:solidFill>
              <a:round/>
              <a:headEnd/>
              <a:tailEnd/>
            </a:ln>
            <a:effectLst/>
          </p:spPr>
          <p:txBody>
            <a:bodyPr wrap="none" anchor="ctr"/>
            <a:lstStyle/>
            <a:p>
              <a:endParaRPr lang="en-US" dirty="0"/>
            </a:p>
          </p:txBody>
        </p:sp>
        <p:sp>
          <p:nvSpPr>
            <p:cNvPr id="6165" name="Line 21"/>
            <p:cNvSpPr>
              <a:spLocks noChangeShapeType="1"/>
            </p:cNvSpPr>
            <p:nvPr/>
          </p:nvSpPr>
          <p:spPr bwMode="auto">
            <a:xfrm flipH="1">
              <a:off x="1584" y="912"/>
              <a:ext cx="624" cy="1008"/>
            </a:xfrm>
            <a:prstGeom prst="line">
              <a:avLst/>
            </a:prstGeom>
            <a:noFill/>
            <a:ln w="57150">
              <a:solidFill>
                <a:srgbClr val="FFFF00"/>
              </a:solidFill>
              <a:round/>
              <a:headEnd/>
              <a:tailEnd type="triangle" w="med" len="med"/>
            </a:ln>
            <a:effectLst/>
          </p:spPr>
          <p:txBody>
            <a:bodyPr/>
            <a:lstStyle/>
            <a:p>
              <a:endParaRPr lang="en-US" dirty="0"/>
            </a:p>
          </p:txBody>
        </p:sp>
      </p:grpSp>
      <p:grpSp>
        <p:nvGrpSpPr>
          <p:cNvPr id="3" name="Group 30"/>
          <p:cNvGrpSpPr>
            <a:grpSpLocks/>
          </p:cNvGrpSpPr>
          <p:nvPr/>
        </p:nvGrpSpPr>
        <p:grpSpPr bwMode="auto">
          <a:xfrm>
            <a:off x="5791200" y="838200"/>
            <a:ext cx="2667000" cy="2209800"/>
            <a:chOff x="3264" y="528"/>
            <a:chExt cx="1680" cy="1392"/>
          </a:xfrm>
        </p:grpSpPr>
        <p:sp>
          <p:nvSpPr>
            <p:cNvPr id="6169" name="AutoShape 25"/>
            <p:cNvSpPr>
              <a:spLocks noChangeArrowheads="1"/>
            </p:cNvSpPr>
            <p:nvPr/>
          </p:nvSpPr>
          <p:spPr bwMode="auto">
            <a:xfrm>
              <a:off x="3264" y="1632"/>
              <a:ext cx="1680" cy="288"/>
            </a:xfrm>
            <a:prstGeom prst="roundRect">
              <a:avLst>
                <a:gd name="adj" fmla="val 16667"/>
              </a:avLst>
            </a:prstGeom>
            <a:noFill/>
            <a:ln w="38100">
              <a:solidFill>
                <a:srgbClr val="FFFF00"/>
              </a:solidFill>
              <a:round/>
              <a:headEnd/>
              <a:tailEnd/>
            </a:ln>
            <a:effectLst/>
          </p:spPr>
          <p:txBody>
            <a:bodyPr wrap="none" anchor="ctr"/>
            <a:lstStyle/>
            <a:p>
              <a:endParaRPr lang="en-US" dirty="0"/>
            </a:p>
          </p:txBody>
        </p:sp>
        <p:sp>
          <p:nvSpPr>
            <p:cNvPr id="6170" name="AutoShape 26"/>
            <p:cNvSpPr>
              <a:spLocks noChangeArrowheads="1"/>
            </p:cNvSpPr>
            <p:nvPr/>
          </p:nvSpPr>
          <p:spPr bwMode="auto">
            <a:xfrm>
              <a:off x="3456" y="528"/>
              <a:ext cx="1296" cy="384"/>
            </a:xfrm>
            <a:prstGeom prst="roundRect">
              <a:avLst>
                <a:gd name="adj" fmla="val 16667"/>
              </a:avLst>
            </a:prstGeom>
            <a:noFill/>
            <a:ln w="38100">
              <a:solidFill>
                <a:schemeClr val="accent2"/>
              </a:solidFill>
              <a:round/>
              <a:headEnd/>
              <a:tailEnd/>
            </a:ln>
            <a:effectLst/>
          </p:spPr>
          <p:txBody>
            <a:bodyPr wrap="none" anchor="ctr"/>
            <a:lstStyle/>
            <a:p>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fade">
                                      <p:cBhvr>
                                        <p:cTn id="7" dur="2000"/>
                                        <p:tgtEl>
                                          <p:spTgt spid="61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fade">
                                      <p:cBhvr>
                                        <p:cTn id="12" dur="2000"/>
                                        <p:tgtEl>
                                          <p:spTgt spid="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bg/>
                                          </p:spTgt>
                                        </p:tgtEl>
                                        <p:attrNameLst>
                                          <p:attrName>style.visibility</p:attrName>
                                        </p:attrNameLst>
                                      </p:cBhvr>
                                      <p:to>
                                        <p:strVal val="visible"/>
                                      </p:to>
                                    </p:set>
                                    <p:animEffect transition="in" filter="fade">
                                      <p:cBhvr>
                                        <p:cTn id="17" dur="2000"/>
                                        <p:tgtEl>
                                          <p:spTgt spid="22">
                                            <p:bg/>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xEl>
                                              <p:pRg st="0" end="0"/>
                                            </p:txEl>
                                          </p:spTgt>
                                        </p:tgtEl>
                                        <p:attrNameLst>
                                          <p:attrName>style.visibility</p:attrName>
                                        </p:attrNameLst>
                                      </p:cBhvr>
                                      <p:to>
                                        <p:strVal val="visible"/>
                                      </p:to>
                                    </p:set>
                                    <p:animEffect transition="in" filter="fade">
                                      <p:cBhvr>
                                        <p:cTn id="22" dur="2000"/>
                                        <p:tgtEl>
                                          <p:spTgt spid="2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20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grpId="0" nodeType="clickEffect">
                                  <p:stCondLst>
                                    <p:cond delay="0"/>
                                  </p:stCondLst>
                                  <p:childTnLst>
                                    <p:set>
                                      <p:cBhvr>
                                        <p:cTn id="31" dur="1" fill="hold">
                                          <p:stCondLst>
                                            <p:cond delay="0"/>
                                          </p:stCondLst>
                                        </p:cTn>
                                        <p:tgtEl>
                                          <p:spTgt spid="6148"/>
                                        </p:tgtEl>
                                        <p:attrNameLst>
                                          <p:attrName>style.visibility</p:attrName>
                                        </p:attrNameLst>
                                      </p:cBhvr>
                                      <p:to>
                                        <p:strVal val="visible"/>
                                      </p:to>
                                    </p:set>
                                    <p:anim calcmode="lin" valueType="num">
                                      <p:cBhvr>
                                        <p:cTn id="32" dur="500" fill="hold"/>
                                        <p:tgtEl>
                                          <p:spTgt spid="6148"/>
                                        </p:tgtEl>
                                        <p:attrNameLst>
                                          <p:attrName>ppt_w</p:attrName>
                                        </p:attrNameLst>
                                      </p:cBhvr>
                                      <p:tavLst>
                                        <p:tav tm="0">
                                          <p:val>
                                            <p:fltVal val="0"/>
                                          </p:val>
                                        </p:tav>
                                        <p:tav tm="100000">
                                          <p:val>
                                            <p:strVal val="#ppt_w"/>
                                          </p:val>
                                        </p:tav>
                                      </p:tavLst>
                                    </p:anim>
                                    <p:anim calcmode="lin" valueType="num">
                                      <p:cBhvr>
                                        <p:cTn id="33" dur="500" fill="hold"/>
                                        <p:tgtEl>
                                          <p:spTgt spid="6148"/>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ipe(up)">
                                      <p:cBhvr>
                                        <p:cTn id="38" dur="500"/>
                                        <p:tgtEl>
                                          <p:spTgt spid="2"/>
                                        </p:tgtEl>
                                      </p:cBhvr>
                                    </p:animEffect>
                                  </p:childTnLst>
                                </p:cTn>
                              </p:par>
                            </p:childTnLst>
                          </p:cTn>
                        </p:par>
                      </p:childTnLst>
                    </p:cTn>
                  </p:par>
                  <p:par>
                    <p:cTn id="39" fill="hold">
                      <p:stCondLst>
                        <p:cond delay="indefinite"/>
                      </p:stCondLst>
                      <p:childTnLst>
                        <p:par>
                          <p:cTn id="40" fill="hold">
                            <p:stCondLst>
                              <p:cond delay="0"/>
                            </p:stCondLst>
                            <p:childTnLst>
                              <p:par>
                                <p:cTn id="41" presetID="15" presetClass="entr" presetSubtype="0" fill="hold" nodeType="clickEffect">
                                  <p:stCondLst>
                                    <p:cond delay="0"/>
                                  </p:stCondLst>
                                  <p:childTnLst>
                                    <p:set>
                                      <p:cBhvr>
                                        <p:cTn id="42" dur="1" fill="hold">
                                          <p:stCondLst>
                                            <p:cond delay="0"/>
                                          </p:stCondLst>
                                        </p:cTn>
                                        <p:tgtEl>
                                          <p:spTgt spid="6153"/>
                                        </p:tgtEl>
                                        <p:attrNameLst>
                                          <p:attrName>style.visibility</p:attrName>
                                        </p:attrNameLst>
                                      </p:cBhvr>
                                      <p:to>
                                        <p:strVal val="visible"/>
                                      </p:to>
                                    </p:set>
                                    <p:anim calcmode="lin" valueType="num">
                                      <p:cBhvr>
                                        <p:cTn id="43" dur="1000" fill="hold"/>
                                        <p:tgtEl>
                                          <p:spTgt spid="6153"/>
                                        </p:tgtEl>
                                        <p:attrNameLst>
                                          <p:attrName>ppt_w</p:attrName>
                                        </p:attrNameLst>
                                      </p:cBhvr>
                                      <p:tavLst>
                                        <p:tav tm="0">
                                          <p:val>
                                            <p:fltVal val="0"/>
                                          </p:val>
                                        </p:tav>
                                        <p:tav tm="100000">
                                          <p:val>
                                            <p:strVal val="#ppt_w"/>
                                          </p:val>
                                        </p:tav>
                                      </p:tavLst>
                                    </p:anim>
                                    <p:anim calcmode="lin" valueType="num">
                                      <p:cBhvr>
                                        <p:cTn id="44" dur="1000" fill="hold"/>
                                        <p:tgtEl>
                                          <p:spTgt spid="6153"/>
                                        </p:tgtEl>
                                        <p:attrNameLst>
                                          <p:attrName>ppt_h</p:attrName>
                                        </p:attrNameLst>
                                      </p:cBhvr>
                                      <p:tavLst>
                                        <p:tav tm="0">
                                          <p:val>
                                            <p:fltVal val="0"/>
                                          </p:val>
                                        </p:tav>
                                        <p:tav tm="100000">
                                          <p:val>
                                            <p:strVal val="#ppt_h"/>
                                          </p:val>
                                        </p:tav>
                                      </p:tavLst>
                                    </p:anim>
                                    <p:anim calcmode="lin" valueType="num">
                                      <p:cBhvr>
                                        <p:cTn id="45" dur="1000" fill="hold"/>
                                        <p:tgtEl>
                                          <p:spTgt spid="6153"/>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615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nodeType="click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wipe(up)">
                                      <p:cBhvr>
                                        <p:cTn id="51" dur="500"/>
                                        <p:tgtEl>
                                          <p:spTgt spid="3"/>
                                        </p:tgtEl>
                                      </p:cBhvr>
                                    </p:animEffect>
                                  </p:childTnLst>
                                </p:cTn>
                              </p:par>
                            </p:childTnLst>
                          </p:cTn>
                        </p:par>
                      </p:childTnLst>
                    </p:cTn>
                  </p:par>
                  <p:par>
                    <p:cTn id="52" fill="hold">
                      <p:stCondLst>
                        <p:cond delay="indefinite"/>
                      </p:stCondLst>
                      <p:childTnLst>
                        <p:par>
                          <p:cTn id="53" fill="hold">
                            <p:stCondLst>
                              <p:cond delay="0"/>
                            </p:stCondLst>
                            <p:childTnLst>
                              <p:par>
                                <p:cTn id="54" presetID="12" presetClass="entr" presetSubtype="4" fill="hold" grpId="0" nodeType="clickEffect">
                                  <p:stCondLst>
                                    <p:cond delay="0"/>
                                  </p:stCondLst>
                                  <p:childTnLst>
                                    <p:set>
                                      <p:cBhvr>
                                        <p:cTn id="55" dur="1" fill="hold">
                                          <p:stCondLst>
                                            <p:cond delay="0"/>
                                          </p:stCondLst>
                                        </p:cTn>
                                        <p:tgtEl>
                                          <p:spTgt spid="6161"/>
                                        </p:tgtEl>
                                        <p:attrNameLst>
                                          <p:attrName>style.visibility</p:attrName>
                                        </p:attrNameLst>
                                      </p:cBhvr>
                                      <p:to>
                                        <p:strVal val="visible"/>
                                      </p:to>
                                    </p:set>
                                    <p:animEffect transition="in" filter="slide(fromBottom)">
                                      <p:cBhvr>
                                        <p:cTn id="56" dur="500"/>
                                        <p:tgtEl>
                                          <p:spTgt spid="6161"/>
                                        </p:tgtEl>
                                      </p:cBhvr>
                                    </p:animEffect>
                                  </p:childTnLst>
                                </p:cTn>
                              </p:par>
                            </p:childTnLst>
                          </p:cTn>
                        </p:par>
                      </p:childTnLst>
                    </p:cTn>
                  </p:par>
                  <p:par>
                    <p:cTn id="57" fill="hold">
                      <p:stCondLst>
                        <p:cond delay="indefinite"/>
                      </p:stCondLst>
                      <p:childTnLst>
                        <p:par>
                          <p:cTn id="58" fill="hold">
                            <p:stCondLst>
                              <p:cond delay="0"/>
                            </p:stCondLst>
                            <p:childTnLst>
                              <p:par>
                                <p:cTn id="59" presetID="15" presetClass="entr" presetSubtype="0" fill="hold" nodeType="clickEffect">
                                  <p:stCondLst>
                                    <p:cond delay="0"/>
                                  </p:stCondLst>
                                  <p:childTnLst>
                                    <p:set>
                                      <p:cBhvr>
                                        <p:cTn id="60" dur="1" fill="hold">
                                          <p:stCondLst>
                                            <p:cond delay="0"/>
                                          </p:stCondLst>
                                        </p:cTn>
                                        <p:tgtEl>
                                          <p:spTgt spid="6172"/>
                                        </p:tgtEl>
                                        <p:attrNameLst>
                                          <p:attrName>style.visibility</p:attrName>
                                        </p:attrNameLst>
                                      </p:cBhvr>
                                      <p:to>
                                        <p:strVal val="visible"/>
                                      </p:to>
                                    </p:set>
                                    <p:anim calcmode="lin" valueType="num">
                                      <p:cBhvr>
                                        <p:cTn id="61" dur="1000" fill="hold"/>
                                        <p:tgtEl>
                                          <p:spTgt spid="6172"/>
                                        </p:tgtEl>
                                        <p:attrNameLst>
                                          <p:attrName>ppt_w</p:attrName>
                                        </p:attrNameLst>
                                      </p:cBhvr>
                                      <p:tavLst>
                                        <p:tav tm="0">
                                          <p:val>
                                            <p:fltVal val="0"/>
                                          </p:val>
                                        </p:tav>
                                        <p:tav tm="100000">
                                          <p:val>
                                            <p:strVal val="#ppt_w"/>
                                          </p:val>
                                        </p:tav>
                                      </p:tavLst>
                                    </p:anim>
                                    <p:anim calcmode="lin" valueType="num">
                                      <p:cBhvr>
                                        <p:cTn id="62" dur="1000" fill="hold"/>
                                        <p:tgtEl>
                                          <p:spTgt spid="6172"/>
                                        </p:tgtEl>
                                        <p:attrNameLst>
                                          <p:attrName>ppt_h</p:attrName>
                                        </p:attrNameLst>
                                      </p:cBhvr>
                                      <p:tavLst>
                                        <p:tav tm="0">
                                          <p:val>
                                            <p:fltVal val="0"/>
                                          </p:val>
                                        </p:tav>
                                        <p:tav tm="100000">
                                          <p:val>
                                            <p:strVal val="#ppt_h"/>
                                          </p:val>
                                        </p:tav>
                                      </p:tavLst>
                                    </p:anim>
                                    <p:anim calcmode="lin" valueType="num">
                                      <p:cBhvr>
                                        <p:cTn id="63" dur="1000" fill="hold"/>
                                        <p:tgtEl>
                                          <p:spTgt spid="6172"/>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617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5" fill="hold">
                      <p:stCondLst>
                        <p:cond delay="indefinite"/>
                      </p:stCondLst>
                      <p:childTnLst>
                        <p:par>
                          <p:cTn id="66" fill="hold">
                            <p:stCondLst>
                              <p:cond delay="0"/>
                            </p:stCondLst>
                            <p:childTnLst>
                              <p:par>
                                <p:cTn id="67" presetID="22" presetClass="entr" presetSubtype="1" fill="hold" grpId="0" nodeType="clickEffect">
                                  <p:stCondLst>
                                    <p:cond delay="0"/>
                                  </p:stCondLst>
                                  <p:childTnLst>
                                    <p:set>
                                      <p:cBhvr>
                                        <p:cTn id="68" dur="1" fill="hold">
                                          <p:stCondLst>
                                            <p:cond delay="0"/>
                                          </p:stCondLst>
                                        </p:cTn>
                                        <p:tgtEl>
                                          <p:spTgt spid="6171"/>
                                        </p:tgtEl>
                                        <p:attrNameLst>
                                          <p:attrName>style.visibility</p:attrName>
                                        </p:attrNameLst>
                                      </p:cBhvr>
                                      <p:to>
                                        <p:strVal val="visible"/>
                                      </p:to>
                                    </p:set>
                                    <p:animEffect transition="in" filter="wipe(up)">
                                      <p:cBhvr>
                                        <p:cTn id="69" dur="500"/>
                                        <p:tgtEl>
                                          <p:spTgt spid="6171"/>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6175"/>
                                        </p:tgtEl>
                                        <p:attrNameLst>
                                          <p:attrName>style.visibility</p:attrName>
                                        </p:attrNameLst>
                                      </p:cBhvr>
                                      <p:to>
                                        <p:strVal val="visible"/>
                                      </p:to>
                                    </p:set>
                                    <p:animEffect transition="in" filter="dissolve">
                                      <p:cBhvr>
                                        <p:cTn id="74" dur="500"/>
                                        <p:tgtEl>
                                          <p:spTgt spid="6175"/>
                                        </p:tgtEl>
                                      </p:cBhvr>
                                    </p:animEffect>
                                  </p:childTnLst>
                                </p:cTn>
                              </p:par>
                            </p:childTnLst>
                          </p:cTn>
                        </p:par>
                        <p:par>
                          <p:cTn id="75" fill="hold">
                            <p:stCondLst>
                              <p:cond delay="500"/>
                            </p:stCondLst>
                            <p:childTnLst>
                              <p:par>
                                <p:cTn id="76" presetID="9" presetClass="entr" presetSubtype="0" fill="hold" grpId="0" nodeType="afterEffect">
                                  <p:stCondLst>
                                    <p:cond delay="0"/>
                                  </p:stCondLst>
                                  <p:childTnLst>
                                    <p:set>
                                      <p:cBhvr>
                                        <p:cTn id="77" dur="1" fill="hold">
                                          <p:stCondLst>
                                            <p:cond delay="0"/>
                                          </p:stCondLst>
                                        </p:cTn>
                                        <p:tgtEl>
                                          <p:spTgt spid="6176"/>
                                        </p:tgtEl>
                                        <p:attrNameLst>
                                          <p:attrName>style.visibility</p:attrName>
                                        </p:attrNameLst>
                                      </p:cBhvr>
                                      <p:to>
                                        <p:strVal val="visible"/>
                                      </p:to>
                                    </p:set>
                                    <p:animEffect transition="in" filter="dissolve">
                                      <p:cBhvr>
                                        <p:cTn id="78" dur="500"/>
                                        <p:tgtEl>
                                          <p:spTgt spid="6176"/>
                                        </p:tgtEl>
                                      </p:cBhvr>
                                    </p:animEffect>
                                  </p:childTnLst>
                                </p:cTn>
                              </p:par>
                            </p:childTnLst>
                          </p:cTn>
                        </p:par>
                        <p:par>
                          <p:cTn id="79" fill="hold">
                            <p:stCondLst>
                              <p:cond delay="1000"/>
                            </p:stCondLst>
                            <p:childTnLst>
                              <p:par>
                                <p:cTn id="80" presetID="17" presetClass="entr" presetSubtype="1" fill="hold" grpId="0" nodeType="afterEffect">
                                  <p:stCondLst>
                                    <p:cond delay="0"/>
                                  </p:stCondLst>
                                  <p:childTnLst>
                                    <p:set>
                                      <p:cBhvr>
                                        <p:cTn id="81" dur="1" fill="hold">
                                          <p:stCondLst>
                                            <p:cond delay="0"/>
                                          </p:stCondLst>
                                        </p:cTn>
                                        <p:tgtEl>
                                          <p:spTgt spid="6177"/>
                                        </p:tgtEl>
                                        <p:attrNameLst>
                                          <p:attrName>style.visibility</p:attrName>
                                        </p:attrNameLst>
                                      </p:cBhvr>
                                      <p:to>
                                        <p:strVal val="visible"/>
                                      </p:to>
                                    </p:set>
                                    <p:anim calcmode="lin" valueType="num">
                                      <p:cBhvr>
                                        <p:cTn id="82" dur="500" fill="hold"/>
                                        <p:tgtEl>
                                          <p:spTgt spid="6177"/>
                                        </p:tgtEl>
                                        <p:attrNameLst>
                                          <p:attrName>ppt_x</p:attrName>
                                        </p:attrNameLst>
                                      </p:cBhvr>
                                      <p:tavLst>
                                        <p:tav tm="0">
                                          <p:val>
                                            <p:strVal val="#ppt_x"/>
                                          </p:val>
                                        </p:tav>
                                        <p:tav tm="100000">
                                          <p:val>
                                            <p:strVal val="#ppt_x"/>
                                          </p:val>
                                        </p:tav>
                                      </p:tavLst>
                                    </p:anim>
                                    <p:anim calcmode="lin" valueType="num">
                                      <p:cBhvr>
                                        <p:cTn id="83" dur="500" fill="hold"/>
                                        <p:tgtEl>
                                          <p:spTgt spid="6177"/>
                                        </p:tgtEl>
                                        <p:attrNameLst>
                                          <p:attrName>ppt_y</p:attrName>
                                        </p:attrNameLst>
                                      </p:cBhvr>
                                      <p:tavLst>
                                        <p:tav tm="0">
                                          <p:val>
                                            <p:strVal val="#ppt_y-#ppt_h/2"/>
                                          </p:val>
                                        </p:tav>
                                        <p:tav tm="100000">
                                          <p:val>
                                            <p:strVal val="#ppt_y"/>
                                          </p:val>
                                        </p:tav>
                                      </p:tavLst>
                                    </p:anim>
                                    <p:anim calcmode="lin" valueType="num">
                                      <p:cBhvr>
                                        <p:cTn id="84" dur="500" fill="hold"/>
                                        <p:tgtEl>
                                          <p:spTgt spid="6177"/>
                                        </p:tgtEl>
                                        <p:attrNameLst>
                                          <p:attrName>ppt_w</p:attrName>
                                        </p:attrNameLst>
                                      </p:cBhvr>
                                      <p:tavLst>
                                        <p:tav tm="0">
                                          <p:val>
                                            <p:strVal val="#ppt_w"/>
                                          </p:val>
                                        </p:tav>
                                        <p:tav tm="100000">
                                          <p:val>
                                            <p:strVal val="#ppt_w"/>
                                          </p:val>
                                        </p:tav>
                                      </p:tavLst>
                                    </p:anim>
                                    <p:anim calcmode="lin" valueType="num">
                                      <p:cBhvr>
                                        <p:cTn id="85" dur="500" fill="hold"/>
                                        <p:tgtEl>
                                          <p:spTgt spid="6177"/>
                                        </p:tgtEl>
                                        <p:attrNameLst>
                                          <p:attrName>ppt_h</p:attrName>
                                        </p:attrNameLst>
                                      </p:cBhvr>
                                      <p:tavLst>
                                        <p:tav tm="0">
                                          <p:val>
                                            <p:fltVal val="0"/>
                                          </p:val>
                                        </p:tav>
                                        <p:tav tm="100000">
                                          <p:val>
                                            <p:strVal val="#ppt_h"/>
                                          </p:val>
                                        </p:tav>
                                      </p:tavLst>
                                    </p:anim>
                                  </p:childTnLst>
                                </p:cTn>
                              </p:par>
                            </p:childTnLst>
                          </p:cTn>
                        </p:par>
                      </p:childTnLst>
                    </p:cTn>
                  </p:par>
                  <p:par>
                    <p:cTn id="86" fill="hold">
                      <p:stCondLst>
                        <p:cond delay="indefinite"/>
                      </p:stCondLst>
                      <p:childTnLst>
                        <p:par>
                          <p:cTn id="87" fill="hold">
                            <p:stCondLst>
                              <p:cond delay="0"/>
                            </p:stCondLst>
                            <p:childTnLst>
                              <p:par>
                                <p:cTn id="88" presetID="15" presetClass="entr" presetSubtype="0" fill="hold" nodeType="clickEffect">
                                  <p:stCondLst>
                                    <p:cond delay="0"/>
                                  </p:stCondLst>
                                  <p:childTnLst>
                                    <p:set>
                                      <p:cBhvr>
                                        <p:cTn id="89" dur="1" fill="hold">
                                          <p:stCondLst>
                                            <p:cond delay="0"/>
                                          </p:stCondLst>
                                        </p:cTn>
                                        <p:tgtEl>
                                          <p:spTgt spid="6178"/>
                                        </p:tgtEl>
                                        <p:attrNameLst>
                                          <p:attrName>style.visibility</p:attrName>
                                        </p:attrNameLst>
                                      </p:cBhvr>
                                      <p:to>
                                        <p:strVal val="visible"/>
                                      </p:to>
                                    </p:set>
                                    <p:anim calcmode="lin" valueType="num">
                                      <p:cBhvr>
                                        <p:cTn id="90" dur="1000" fill="hold"/>
                                        <p:tgtEl>
                                          <p:spTgt spid="6178"/>
                                        </p:tgtEl>
                                        <p:attrNameLst>
                                          <p:attrName>ppt_w</p:attrName>
                                        </p:attrNameLst>
                                      </p:cBhvr>
                                      <p:tavLst>
                                        <p:tav tm="0">
                                          <p:val>
                                            <p:fltVal val="0"/>
                                          </p:val>
                                        </p:tav>
                                        <p:tav tm="100000">
                                          <p:val>
                                            <p:strVal val="#ppt_w"/>
                                          </p:val>
                                        </p:tav>
                                      </p:tavLst>
                                    </p:anim>
                                    <p:anim calcmode="lin" valueType="num">
                                      <p:cBhvr>
                                        <p:cTn id="91" dur="1000" fill="hold"/>
                                        <p:tgtEl>
                                          <p:spTgt spid="6178"/>
                                        </p:tgtEl>
                                        <p:attrNameLst>
                                          <p:attrName>ppt_h</p:attrName>
                                        </p:attrNameLst>
                                      </p:cBhvr>
                                      <p:tavLst>
                                        <p:tav tm="0">
                                          <p:val>
                                            <p:fltVal val="0"/>
                                          </p:val>
                                        </p:tav>
                                        <p:tav tm="100000">
                                          <p:val>
                                            <p:strVal val="#ppt_h"/>
                                          </p:val>
                                        </p:tav>
                                      </p:tavLst>
                                    </p:anim>
                                    <p:anim calcmode="lin" valueType="num">
                                      <p:cBhvr>
                                        <p:cTn id="92" dur="1000" fill="hold"/>
                                        <p:tgtEl>
                                          <p:spTgt spid="6178"/>
                                        </p:tgtEl>
                                        <p:attrNameLst>
                                          <p:attrName>ppt_x</p:attrName>
                                        </p:attrNameLst>
                                      </p:cBhvr>
                                      <p:tavLst>
                                        <p:tav tm="0" fmla="#ppt_x+(cos(-2*pi*(1-$))*-#ppt_x-sin(-2*pi*(1-$))*(1-#ppt_y))*(1-$)">
                                          <p:val>
                                            <p:fltVal val="0"/>
                                          </p:val>
                                        </p:tav>
                                        <p:tav tm="100000">
                                          <p:val>
                                            <p:fltVal val="1"/>
                                          </p:val>
                                        </p:tav>
                                      </p:tavLst>
                                    </p:anim>
                                    <p:anim calcmode="lin" valueType="num">
                                      <p:cBhvr>
                                        <p:cTn id="93" dur="1000" fill="hold"/>
                                        <p:tgtEl>
                                          <p:spTgt spid="617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4" fill="hold">
                      <p:stCondLst>
                        <p:cond delay="indefinite"/>
                      </p:stCondLst>
                      <p:childTnLst>
                        <p:par>
                          <p:cTn id="95" fill="hold">
                            <p:stCondLst>
                              <p:cond delay="0"/>
                            </p:stCondLst>
                            <p:childTnLst>
                              <p:par>
                                <p:cTn id="96" presetID="9" presetClass="entr" presetSubtype="0" fill="hold" grpId="0" nodeType="clickEffect">
                                  <p:stCondLst>
                                    <p:cond delay="0"/>
                                  </p:stCondLst>
                                  <p:childTnLst>
                                    <p:set>
                                      <p:cBhvr>
                                        <p:cTn id="97" dur="1" fill="hold">
                                          <p:stCondLst>
                                            <p:cond delay="0"/>
                                          </p:stCondLst>
                                        </p:cTn>
                                        <p:tgtEl>
                                          <p:spTgt spid="6179"/>
                                        </p:tgtEl>
                                        <p:attrNameLst>
                                          <p:attrName>style.visibility</p:attrName>
                                        </p:attrNameLst>
                                      </p:cBhvr>
                                      <p:to>
                                        <p:strVal val="visible"/>
                                      </p:to>
                                    </p:set>
                                    <p:animEffect transition="in" filter="dissolve">
                                      <p:cBhvr>
                                        <p:cTn id="98" dur="500"/>
                                        <p:tgtEl>
                                          <p:spTgt spid="6179"/>
                                        </p:tgtEl>
                                      </p:cBhvr>
                                    </p:animEffect>
                                  </p:childTnLst>
                                </p:cTn>
                              </p:par>
                            </p:childTnLst>
                          </p:cTn>
                        </p:par>
                        <p:par>
                          <p:cTn id="99" fill="hold">
                            <p:stCondLst>
                              <p:cond delay="500"/>
                            </p:stCondLst>
                            <p:childTnLst>
                              <p:par>
                                <p:cTn id="100" presetID="22" presetClass="entr" presetSubtype="1" fill="hold" grpId="0" nodeType="afterEffect">
                                  <p:stCondLst>
                                    <p:cond delay="0"/>
                                  </p:stCondLst>
                                  <p:childTnLst>
                                    <p:set>
                                      <p:cBhvr>
                                        <p:cTn id="101" dur="1" fill="hold">
                                          <p:stCondLst>
                                            <p:cond delay="0"/>
                                          </p:stCondLst>
                                        </p:cTn>
                                        <p:tgtEl>
                                          <p:spTgt spid="6180"/>
                                        </p:tgtEl>
                                        <p:attrNameLst>
                                          <p:attrName>style.visibility</p:attrName>
                                        </p:attrNameLst>
                                      </p:cBhvr>
                                      <p:to>
                                        <p:strVal val="visible"/>
                                      </p:to>
                                    </p:set>
                                    <p:animEffect transition="in" filter="wipe(up)">
                                      <p:cBhvr>
                                        <p:cTn id="102" dur="500"/>
                                        <p:tgtEl>
                                          <p:spTgt spid="6180"/>
                                        </p:tgtEl>
                                      </p:cBhvr>
                                    </p:animEffect>
                                  </p:childTnLst>
                                </p:cTn>
                              </p:par>
                            </p:childTnLst>
                          </p:cTn>
                        </p:par>
                        <p:par>
                          <p:cTn id="103" fill="hold">
                            <p:stCondLst>
                              <p:cond delay="1000"/>
                            </p:stCondLst>
                            <p:childTnLst>
                              <p:par>
                                <p:cTn id="104" presetID="22" presetClass="entr" presetSubtype="1" fill="hold" grpId="0" nodeType="afterEffect">
                                  <p:stCondLst>
                                    <p:cond delay="0"/>
                                  </p:stCondLst>
                                  <p:childTnLst>
                                    <p:set>
                                      <p:cBhvr>
                                        <p:cTn id="105" dur="1" fill="hold">
                                          <p:stCondLst>
                                            <p:cond delay="0"/>
                                          </p:stCondLst>
                                        </p:cTn>
                                        <p:tgtEl>
                                          <p:spTgt spid="6181"/>
                                        </p:tgtEl>
                                        <p:attrNameLst>
                                          <p:attrName>style.visibility</p:attrName>
                                        </p:attrNameLst>
                                      </p:cBhvr>
                                      <p:to>
                                        <p:strVal val="visible"/>
                                      </p:to>
                                    </p:set>
                                    <p:animEffect transition="in" filter="wipe(up)">
                                      <p:cBhvr>
                                        <p:cTn id="106" dur="500"/>
                                        <p:tgtEl>
                                          <p:spTgt spid="6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allAtOnce"/>
      <p:bldP spid="6148" grpId="0" autoUpdateAnimBg="0"/>
      <p:bldP spid="6161" grpId="0" autoUpdateAnimBg="0"/>
      <p:bldP spid="6171" grpId="0" animBg="1"/>
      <p:bldP spid="6175" grpId="0" animBg="1"/>
      <p:bldP spid="6176" grpId="0" animBg="1"/>
      <p:bldP spid="6177" grpId="0" autoUpdateAnimBg="0"/>
      <p:bldP spid="6179" grpId="0" animBg="1"/>
      <p:bldP spid="6180" grpId="0" animBg="1"/>
      <p:bldP spid="6181" grpId="0" animBg="1"/>
      <p:bldP spid="22"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152400" y="1676400"/>
            <a:ext cx="8763000" cy="1815882"/>
          </a:xfrm>
          <a:prstGeom prst="rect">
            <a:avLst/>
          </a:prstGeom>
          <a:noFill/>
          <a:ln w="9525">
            <a:noFill/>
            <a:miter lim="800000"/>
            <a:headEnd/>
            <a:tailEnd/>
          </a:ln>
          <a:effectLst/>
        </p:spPr>
        <p:txBody>
          <a:bodyPr wrap="square">
            <a:spAutoFit/>
          </a:bodyPr>
          <a:lstStyle/>
          <a:p>
            <a:pPr>
              <a:spcBef>
                <a:spcPct val="50000"/>
              </a:spcBef>
            </a:pPr>
            <a:r>
              <a:rPr lang="en-US" sz="2800" dirty="0">
                <a:solidFill>
                  <a:schemeClr val="bg1"/>
                </a:solidFill>
              </a:rPr>
              <a:t>When you see four terms, it is a clue to try factoring by grouping.  Look at the first two terms first to see what is in common and then look at the second two terms.</a:t>
            </a:r>
          </a:p>
        </p:txBody>
      </p:sp>
      <p:graphicFrame>
        <p:nvGraphicFramePr>
          <p:cNvPr id="6151" name="Object 7"/>
          <p:cNvGraphicFramePr>
            <a:graphicFrameLocks noChangeAspect="1"/>
          </p:cNvGraphicFramePr>
          <p:nvPr/>
        </p:nvGraphicFramePr>
        <p:xfrm>
          <a:off x="3504899" y="837860"/>
          <a:ext cx="4877101" cy="609939"/>
        </p:xfrm>
        <a:graphic>
          <a:graphicData uri="http://schemas.openxmlformats.org/presentationml/2006/ole">
            <p:oleObj spid="_x0000_s25602" name="Equation" r:id="rId3" imgW="1625400" imgH="203040" progId="">
              <p:embed/>
            </p:oleObj>
          </a:graphicData>
        </a:graphic>
      </p:graphicFrame>
      <p:graphicFrame>
        <p:nvGraphicFramePr>
          <p:cNvPr id="6153" name="Object 9"/>
          <p:cNvGraphicFramePr>
            <a:graphicFrameLocks noChangeAspect="1"/>
          </p:cNvGraphicFramePr>
          <p:nvPr/>
        </p:nvGraphicFramePr>
        <p:xfrm>
          <a:off x="1295400" y="3200400"/>
          <a:ext cx="2856434" cy="651064"/>
        </p:xfrm>
        <a:graphic>
          <a:graphicData uri="http://schemas.openxmlformats.org/presentationml/2006/ole">
            <p:oleObj spid="_x0000_s25603" name="Equation" r:id="rId4" imgW="1002960" imgH="228600" progId="">
              <p:embed/>
            </p:oleObj>
          </a:graphicData>
        </a:graphic>
      </p:graphicFrame>
      <p:sp>
        <p:nvSpPr>
          <p:cNvPr id="6161" name="Text Box 17"/>
          <p:cNvSpPr txBox="1">
            <a:spLocks noChangeArrowheads="1"/>
          </p:cNvSpPr>
          <p:nvPr/>
        </p:nvSpPr>
        <p:spPr bwMode="auto">
          <a:xfrm>
            <a:off x="0" y="5484813"/>
            <a:ext cx="8915400" cy="1373187"/>
          </a:xfrm>
          <a:prstGeom prst="rect">
            <a:avLst/>
          </a:prstGeom>
          <a:noFill/>
          <a:ln w="9525">
            <a:noFill/>
            <a:miter lim="800000"/>
            <a:headEnd/>
            <a:tailEnd/>
          </a:ln>
          <a:effectLst/>
        </p:spPr>
        <p:txBody>
          <a:bodyPr wrap="square">
            <a:spAutoFit/>
          </a:bodyPr>
          <a:lstStyle/>
          <a:p>
            <a:pPr>
              <a:spcBef>
                <a:spcPct val="50000"/>
              </a:spcBef>
            </a:pPr>
            <a:r>
              <a:rPr lang="en-US" sz="2800" dirty="0">
                <a:solidFill>
                  <a:schemeClr val="bg1"/>
                </a:solidFill>
              </a:rPr>
              <a:t>There is </a:t>
            </a:r>
            <a:r>
              <a:rPr lang="en-US" sz="2800" dirty="0" smtClean="0">
                <a:solidFill>
                  <a:schemeClr val="bg1"/>
                </a:solidFill>
              </a:rPr>
              <a:t>a 3 </a:t>
            </a:r>
            <a:r>
              <a:rPr lang="en-US" sz="2800" dirty="0">
                <a:solidFill>
                  <a:schemeClr val="bg1"/>
                </a:solidFill>
              </a:rPr>
              <a:t>in common in the second two terms but we want them to match what we have in </a:t>
            </a:r>
            <a:r>
              <a:rPr lang="en-US" sz="2800" dirty="0" smtClean="0">
                <a:solidFill>
                  <a:schemeClr val="bg1"/>
                </a:solidFill>
              </a:rPr>
              <a:t>parentheses </a:t>
            </a:r>
            <a:r>
              <a:rPr lang="en-US" sz="2800" dirty="0">
                <a:solidFill>
                  <a:schemeClr val="bg1"/>
                </a:solidFill>
              </a:rPr>
              <a:t>in the first two terms so we'll factor out </a:t>
            </a:r>
            <a:r>
              <a:rPr lang="en-US" sz="2800" dirty="0" smtClean="0">
                <a:solidFill>
                  <a:schemeClr val="bg1"/>
                </a:solidFill>
              </a:rPr>
              <a:t> -3</a:t>
            </a:r>
            <a:endParaRPr lang="en-US" sz="2800" dirty="0">
              <a:solidFill>
                <a:schemeClr val="bg1"/>
              </a:solidFill>
            </a:endParaRPr>
          </a:p>
        </p:txBody>
      </p:sp>
      <p:sp>
        <p:nvSpPr>
          <p:cNvPr id="6171" name="Line 27"/>
          <p:cNvSpPr>
            <a:spLocks noChangeShapeType="1"/>
          </p:cNvSpPr>
          <p:nvPr/>
        </p:nvSpPr>
        <p:spPr bwMode="auto">
          <a:xfrm flipH="1">
            <a:off x="4876800" y="1447800"/>
            <a:ext cx="1981200" cy="1600200"/>
          </a:xfrm>
          <a:prstGeom prst="line">
            <a:avLst/>
          </a:prstGeom>
          <a:noFill/>
          <a:ln w="57150">
            <a:solidFill>
              <a:srgbClr val="FFFF00"/>
            </a:solidFill>
            <a:round/>
            <a:headEnd/>
            <a:tailEnd type="triangle" w="med" len="med"/>
          </a:ln>
          <a:effectLst/>
        </p:spPr>
        <p:txBody>
          <a:bodyPr/>
          <a:lstStyle/>
          <a:p>
            <a:endParaRPr lang="en-US" dirty="0"/>
          </a:p>
        </p:txBody>
      </p:sp>
      <p:graphicFrame>
        <p:nvGraphicFramePr>
          <p:cNvPr id="6172" name="Object 28"/>
          <p:cNvGraphicFramePr>
            <a:graphicFrameLocks noChangeAspect="1"/>
          </p:cNvGraphicFramePr>
          <p:nvPr/>
        </p:nvGraphicFramePr>
        <p:xfrm>
          <a:off x="4114800" y="3200400"/>
          <a:ext cx="2317610" cy="639018"/>
        </p:xfrm>
        <a:graphic>
          <a:graphicData uri="http://schemas.openxmlformats.org/presentationml/2006/ole">
            <p:oleObj spid="_x0000_s25604" name="Equation" r:id="rId5" imgW="736560" imgH="203040" progId="">
              <p:embed/>
            </p:oleObj>
          </a:graphicData>
        </a:graphic>
      </p:graphicFrame>
      <p:sp>
        <p:nvSpPr>
          <p:cNvPr id="6175" name="AutoShape 31"/>
          <p:cNvSpPr>
            <a:spLocks noChangeArrowheads="1"/>
          </p:cNvSpPr>
          <p:nvPr/>
        </p:nvSpPr>
        <p:spPr bwMode="auto">
          <a:xfrm>
            <a:off x="2667000" y="3048000"/>
            <a:ext cx="1371600" cy="838200"/>
          </a:xfrm>
          <a:prstGeom prst="roundRect">
            <a:avLst>
              <a:gd name="adj" fmla="val 16667"/>
            </a:avLst>
          </a:prstGeom>
          <a:noFill/>
          <a:ln w="57150">
            <a:solidFill>
              <a:srgbClr val="FF9966"/>
            </a:solidFill>
            <a:round/>
            <a:headEnd/>
            <a:tailEnd/>
          </a:ln>
          <a:effectLst/>
        </p:spPr>
        <p:txBody>
          <a:bodyPr wrap="none" anchor="ctr"/>
          <a:lstStyle/>
          <a:p>
            <a:endParaRPr lang="en-US" dirty="0"/>
          </a:p>
        </p:txBody>
      </p:sp>
      <p:sp>
        <p:nvSpPr>
          <p:cNvPr id="6176" name="AutoShape 32"/>
          <p:cNvSpPr>
            <a:spLocks noChangeArrowheads="1"/>
          </p:cNvSpPr>
          <p:nvPr/>
        </p:nvSpPr>
        <p:spPr bwMode="auto">
          <a:xfrm>
            <a:off x="4648200" y="3048000"/>
            <a:ext cx="1676400" cy="838200"/>
          </a:xfrm>
          <a:prstGeom prst="roundRect">
            <a:avLst>
              <a:gd name="adj" fmla="val 16667"/>
            </a:avLst>
          </a:prstGeom>
          <a:noFill/>
          <a:ln w="57150">
            <a:solidFill>
              <a:srgbClr val="FF9966"/>
            </a:solidFill>
            <a:round/>
            <a:headEnd/>
            <a:tailEnd/>
          </a:ln>
          <a:effectLst/>
        </p:spPr>
        <p:txBody>
          <a:bodyPr wrap="none" anchor="ctr"/>
          <a:lstStyle/>
          <a:p>
            <a:endParaRPr lang="en-US" dirty="0"/>
          </a:p>
        </p:txBody>
      </p:sp>
      <p:sp>
        <p:nvSpPr>
          <p:cNvPr id="6177" name="Text Box 33"/>
          <p:cNvSpPr txBox="1">
            <a:spLocks noChangeArrowheads="1"/>
          </p:cNvSpPr>
          <p:nvPr/>
        </p:nvSpPr>
        <p:spPr bwMode="auto">
          <a:xfrm>
            <a:off x="1447800" y="3886200"/>
            <a:ext cx="5638800" cy="457200"/>
          </a:xfrm>
          <a:prstGeom prst="rect">
            <a:avLst/>
          </a:prstGeom>
          <a:noFill/>
          <a:ln w="9525">
            <a:noFill/>
            <a:miter lim="800000"/>
            <a:headEnd/>
            <a:tailEnd/>
          </a:ln>
          <a:effectLst/>
        </p:spPr>
        <p:txBody>
          <a:bodyPr>
            <a:spAutoFit/>
          </a:bodyPr>
          <a:lstStyle/>
          <a:p>
            <a:pPr>
              <a:spcBef>
                <a:spcPct val="50000"/>
              </a:spcBef>
            </a:pPr>
            <a:r>
              <a:rPr lang="en-US" b="1" dirty="0">
                <a:solidFill>
                  <a:srgbClr val="FF9966"/>
                </a:solidFill>
              </a:rPr>
              <a:t>These match so let's factor them out</a:t>
            </a:r>
          </a:p>
        </p:txBody>
      </p:sp>
      <p:graphicFrame>
        <p:nvGraphicFramePr>
          <p:cNvPr id="6178" name="Object 34"/>
          <p:cNvGraphicFramePr>
            <a:graphicFrameLocks noChangeAspect="1"/>
          </p:cNvGraphicFramePr>
          <p:nvPr/>
        </p:nvGraphicFramePr>
        <p:xfrm>
          <a:off x="884238" y="4573588"/>
          <a:ext cx="4697412" cy="796925"/>
        </p:xfrm>
        <a:graphic>
          <a:graphicData uri="http://schemas.openxmlformats.org/presentationml/2006/ole">
            <p:oleObj spid="_x0000_s25605" name="Equation" r:id="rId6" imgW="1346040" imgH="228600" progId="">
              <p:embed/>
            </p:oleObj>
          </a:graphicData>
        </a:graphic>
      </p:graphicFrame>
      <p:sp>
        <p:nvSpPr>
          <p:cNvPr id="6179" name="AutoShape 35"/>
          <p:cNvSpPr>
            <a:spLocks noChangeArrowheads="1"/>
          </p:cNvSpPr>
          <p:nvPr/>
        </p:nvSpPr>
        <p:spPr bwMode="auto">
          <a:xfrm>
            <a:off x="1676400" y="4495800"/>
            <a:ext cx="1676400" cy="914400"/>
          </a:xfrm>
          <a:prstGeom prst="roundRect">
            <a:avLst>
              <a:gd name="adj" fmla="val 16667"/>
            </a:avLst>
          </a:prstGeom>
          <a:noFill/>
          <a:ln w="57150">
            <a:solidFill>
              <a:srgbClr val="FF9966"/>
            </a:solidFill>
            <a:round/>
            <a:headEnd/>
            <a:tailEnd/>
          </a:ln>
          <a:effectLst/>
        </p:spPr>
        <p:txBody>
          <a:bodyPr wrap="none" anchor="ctr"/>
          <a:lstStyle/>
          <a:p>
            <a:r>
              <a:rPr lang="en-US" dirty="0" smtClean="0"/>
              <a:t>af</a:t>
            </a:r>
            <a:endParaRPr lang="en-US" dirty="0"/>
          </a:p>
        </p:txBody>
      </p:sp>
      <p:sp>
        <p:nvSpPr>
          <p:cNvPr id="6180" name="Line 36"/>
          <p:cNvSpPr>
            <a:spLocks noChangeShapeType="1"/>
          </p:cNvSpPr>
          <p:nvPr/>
        </p:nvSpPr>
        <p:spPr bwMode="auto">
          <a:xfrm>
            <a:off x="2438400" y="3733800"/>
            <a:ext cx="1371600" cy="990600"/>
          </a:xfrm>
          <a:prstGeom prst="line">
            <a:avLst/>
          </a:prstGeom>
          <a:noFill/>
          <a:ln w="38100">
            <a:solidFill>
              <a:srgbClr val="00FF00"/>
            </a:solidFill>
            <a:round/>
            <a:headEnd/>
            <a:tailEnd type="triangle" w="med" len="med"/>
          </a:ln>
          <a:effectLst/>
        </p:spPr>
        <p:txBody>
          <a:bodyPr/>
          <a:lstStyle/>
          <a:p>
            <a:endParaRPr lang="en-US" dirty="0"/>
          </a:p>
        </p:txBody>
      </p:sp>
      <p:sp>
        <p:nvSpPr>
          <p:cNvPr id="6181" name="Line 37"/>
          <p:cNvSpPr>
            <a:spLocks noChangeShapeType="1"/>
          </p:cNvSpPr>
          <p:nvPr/>
        </p:nvSpPr>
        <p:spPr bwMode="auto">
          <a:xfrm>
            <a:off x="4495800" y="3733800"/>
            <a:ext cx="381000" cy="914400"/>
          </a:xfrm>
          <a:prstGeom prst="line">
            <a:avLst/>
          </a:prstGeom>
          <a:noFill/>
          <a:ln w="38100">
            <a:solidFill>
              <a:srgbClr val="00FF00"/>
            </a:solidFill>
            <a:round/>
            <a:headEnd/>
            <a:tailEnd type="triangle" w="med" len="med"/>
          </a:ln>
          <a:effectLst/>
        </p:spPr>
        <p:txBody>
          <a:bodyPr/>
          <a:lstStyle/>
          <a:p>
            <a:endParaRPr lang="en-US" dirty="0"/>
          </a:p>
        </p:txBody>
      </p:sp>
      <p:sp>
        <p:nvSpPr>
          <p:cNvPr id="24" name="TextBox 23"/>
          <p:cNvSpPr txBox="1"/>
          <p:nvPr/>
        </p:nvSpPr>
        <p:spPr>
          <a:xfrm>
            <a:off x="381000" y="0"/>
            <a:ext cx="2209800" cy="1477328"/>
          </a:xfrm>
          <a:prstGeom prst="rect">
            <a:avLst/>
          </a:prstGeom>
          <a:noFill/>
        </p:spPr>
        <p:txBody>
          <a:bodyPr wrap="square" rtlCol="0">
            <a:spAutoFit/>
          </a:bodyPr>
          <a:lstStyle/>
          <a:p>
            <a:r>
              <a:rPr lang="en-US" dirty="0" smtClean="0"/>
              <a:t>Identify and factor out the GCF from all four terms.  In this case, the GCF is 2w </a:t>
            </a:r>
            <a:endParaRPr lang="en-US" dirty="0"/>
          </a:p>
        </p:txBody>
      </p:sp>
      <p:graphicFrame>
        <p:nvGraphicFramePr>
          <p:cNvPr id="25" name="Object 24"/>
          <p:cNvGraphicFramePr>
            <a:graphicFrameLocks noChangeAspect="1"/>
          </p:cNvGraphicFramePr>
          <p:nvPr/>
        </p:nvGraphicFramePr>
        <p:xfrm>
          <a:off x="3505200" y="838200"/>
          <a:ext cx="4876800" cy="696686"/>
        </p:xfrm>
        <a:graphic>
          <a:graphicData uri="http://schemas.openxmlformats.org/presentationml/2006/ole">
            <p:oleObj spid="_x0000_s25607" name="Equation" r:id="rId7" imgW="1600200" imgH="228600" progId="">
              <p:embed/>
            </p:oleObj>
          </a:graphicData>
        </a:graphic>
      </p:graphicFrame>
      <p:graphicFrame>
        <p:nvGraphicFramePr>
          <p:cNvPr id="23" name="Object 22"/>
          <p:cNvGraphicFramePr>
            <a:graphicFrameLocks noChangeAspect="1"/>
          </p:cNvGraphicFramePr>
          <p:nvPr/>
        </p:nvGraphicFramePr>
        <p:xfrm>
          <a:off x="3048000" y="838200"/>
          <a:ext cx="5638800" cy="686368"/>
        </p:xfrm>
        <a:graphic>
          <a:graphicData uri="http://schemas.openxmlformats.org/presentationml/2006/ole">
            <p:oleObj spid="_x0000_s25606" name="Equation" r:id="rId8" imgW="1879560" imgH="228600" progId="">
              <p:embed/>
            </p:oleObj>
          </a:graphicData>
        </a:graphic>
      </p:graphicFrame>
      <p:grpSp>
        <p:nvGrpSpPr>
          <p:cNvPr id="2" name="Group 29"/>
          <p:cNvGrpSpPr>
            <a:grpSpLocks/>
          </p:cNvGrpSpPr>
          <p:nvPr/>
        </p:nvGrpSpPr>
        <p:grpSpPr bwMode="auto">
          <a:xfrm>
            <a:off x="2971800" y="838200"/>
            <a:ext cx="3581400" cy="2209800"/>
            <a:chOff x="1584" y="528"/>
            <a:chExt cx="2256" cy="1392"/>
          </a:xfrm>
        </p:grpSpPr>
        <p:sp>
          <p:nvSpPr>
            <p:cNvPr id="6163" name="AutoShape 19"/>
            <p:cNvSpPr>
              <a:spLocks noChangeArrowheads="1"/>
            </p:cNvSpPr>
            <p:nvPr/>
          </p:nvSpPr>
          <p:spPr bwMode="auto">
            <a:xfrm>
              <a:off x="2448" y="1344"/>
              <a:ext cx="1392" cy="288"/>
            </a:xfrm>
            <a:prstGeom prst="roundRect">
              <a:avLst>
                <a:gd name="adj" fmla="val 16667"/>
              </a:avLst>
            </a:prstGeom>
            <a:noFill/>
            <a:ln w="38100">
              <a:solidFill>
                <a:srgbClr val="FFFF00"/>
              </a:solidFill>
              <a:round/>
              <a:headEnd/>
              <a:tailEnd/>
            </a:ln>
            <a:effectLst/>
          </p:spPr>
          <p:txBody>
            <a:bodyPr wrap="none" anchor="ctr"/>
            <a:lstStyle/>
            <a:p>
              <a:endParaRPr lang="en-US" dirty="0"/>
            </a:p>
          </p:txBody>
        </p:sp>
        <p:sp>
          <p:nvSpPr>
            <p:cNvPr id="6164" name="AutoShape 20"/>
            <p:cNvSpPr>
              <a:spLocks noChangeArrowheads="1"/>
            </p:cNvSpPr>
            <p:nvPr/>
          </p:nvSpPr>
          <p:spPr bwMode="auto">
            <a:xfrm>
              <a:off x="2208" y="528"/>
              <a:ext cx="1248" cy="384"/>
            </a:xfrm>
            <a:prstGeom prst="roundRect">
              <a:avLst>
                <a:gd name="adj" fmla="val 16667"/>
              </a:avLst>
            </a:prstGeom>
            <a:noFill/>
            <a:ln w="38100">
              <a:solidFill>
                <a:schemeClr val="accent2"/>
              </a:solidFill>
              <a:round/>
              <a:headEnd/>
              <a:tailEnd/>
            </a:ln>
            <a:effectLst/>
          </p:spPr>
          <p:txBody>
            <a:bodyPr wrap="none" anchor="ctr"/>
            <a:lstStyle/>
            <a:p>
              <a:endParaRPr lang="en-US" dirty="0"/>
            </a:p>
          </p:txBody>
        </p:sp>
        <p:sp>
          <p:nvSpPr>
            <p:cNvPr id="6165" name="Line 21"/>
            <p:cNvSpPr>
              <a:spLocks noChangeShapeType="1"/>
            </p:cNvSpPr>
            <p:nvPr/>
          </p:nvSpPr>
          <p:spPr bwMode="auto">
            <a:xfrm flipH="1">
              <a:off x="1584" y="960"/>
              <a:ext cx="816" cy="960"/>
            </a:xfrm>
            <a:prstGeom prst="line">
              <a:avLst/>
            </a:prstGeom>
            <a:noFill/>
            <a:ln w="57150">
              <a:solidFill>
                <a:srgbClr val="FFFF00"/>
              </a:solidFill>
              <a:round/>
              <a:headEnd/>
              <a:tailEnd type="triangle" w="med" len="med"/>
            </a:ln>
            <a:effectLst/>
          </p:spPr>
          <p:txBody>
            <a:bodyPr/>
            <a:lstStyle/>
            <a:p>
              <a:endParaRPr lang="en-US" dirty="0"/>
            </a:p>
          </p:txBody>
        </p:sp>
      </p:grpSp>
      <p:grpSp>
        <p:nvGrpSpPr>
          <p:cNvPr id="3" name="Group 30"/>
          <p:cNvGrpSpPr>
            <a:grpSpLocks/>
          </p:cNvGrpSpPr>
          <p:nvPr/>
        </p:nvGrpSpPr>
        <p:grpSpPr bwMode="auto">
          <a:xfrm>
            <a:off x="5943600" y="838200"/>
            <a:ext cx="2667000" cy="2209800"/>
            <a:chOff x="3264" y="528"/>
            <a:chExt cx="1680" cy="1392"/>
          </a:xfrm>
        </p:grpSpPr>
        <p:sp>
          <p:nvSpPr>
            <p:cNvPr id="6169" name="AutoShape 25"/>
            <p:cNvSpPr>
              <a:spLocks noChangeArrowheads="1"/>
            </p:cNvSpPr>
            <p:nvPr/>
          </p:nvSpPr>
          <p:spPr bwMode="auto">
            <a:xfrm>
              <a:off x="3264" y="1632"/>
              <a:ext cx="1680" cy="288"/>
            </a:xfrm>
            <a:prstGeom prst="roundRect">
              <a:avLst>
                <a:gd name="adj" fmla="val 16667"/>
              </a:avLst>
            </a:prstGeom>
            <a:noFill/>
            <a:ln w="38100">
              <a:solidFill>
                <a:srgbClr val="FFFF00"/>
              </a:solidFill>
              <a:round/>
              <a:headEnd/>
              <a:tailEnd/>
            </a:ln>
            <a:effectLst/>
          </p:spPr>
          <p:txBody>
            <a:bodyPr wrap="none" anchor="ctr"/>
            <a:lstStyle/>
            <a:p>
              <a:endParaRPr lang="en-US" dirty="0"/>
            </a:p>
          </p:txBody>
        </p:sp>
        <p:sp>
          <p:nvSpPr>
            <p:cNvPr id="6170" name="AutoShape 26"/>
            <p:cNvSpPr>
              <a:spLocks noChangeArrowheads="1"/>
            </p:cNvSpPr>
            <p:nvPr/>
          </p:nvSpPr>
          <p:spPr bwMode="auto">
            <a:xfrm>
              <a:off x="3456" y="528"/>
              <a:ext cx="1296" cy="384"/>
            </a:xfrm>
            <a:prstGeom prst="roundRect">
              <a:avLst>
                <a:gd name="adj" fmla="val 16667"/>
              </a:avLst>
            </a:prstGeom>
            <a:noFill/>
            <a:ln w="38100">
              <a:solidFill>
                <a:schemeClr val="accent2"/>
              </a:solidFill>
              <a:round/>
              <a:headEnd/>
              <a:tailEnd/>
            </a:ln>
            <a:effectLst/>
          </p:spPr>
          <p:txBody>
            <a:bodyPr wrap="none" anchor="ctr"/>
            <a:lstStyle/>
            <a:p>
              <a:endParaRPr lang="en-US" dirty="0"/>
            </a:p>
          </p:txBody>
        </p:sp>
      </p:grpSp>
      <p:sp>
        <p:nvSpPr>
          <p:cNvPr id="22" name="TextBox 21"/>
          <p:cNvSpPr txBox="1"/>
          <p:nvPr/>
        </p:nvSpPr>
        <p:spPr>
          <a:xfrm>
            <a:off x="152400" y="0"/>
            <a:ext cx="2743200" cy="1477328"/>
          </a:xfrm>
          <a:prstGeom prst="rect">
            <a:avLst/>
          </a:prstGeom>
          <a:solidFill>
            <a:schemeClr val="bg2">
              <a:lumMod val="60000"/>
              <a:lumOff val="40000"/>
            </a:schemeClr>
          </a:solidFill>
        </p:spPr>
        <p:txBody>
          <a:bodyPr wrap="square" rtlCol="0">
            <a:spAutoFit/>
          </a:bodyPr>
          <a:lstStyle/>
          <a:p>
            <a:r>
              <a:rPr lang="en-US" b="1" dirty="0" smtClean="0"/>
              <a:t>Group the first pair of terms and the second pair of terms.  Make sure you always connect the terms  by addition</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fade">
                                      <p:cBhvr>
                                        <p:cTn id="7" dur="2000"/>
                                        <p:tgtEl>
                                          <p:spTgt spid="61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xEl>
                                              <p:pRg st="0" end="0"/>
                                            </p:txEl>
                                          </p:spTgt>
                                        </p:tgtEl>
                                        <p:attrNameLst>
                                          <p:attrName>style.visibility</p:attrName>
                                        </p:attrNameLst>
                                      </p:cBhvr>
                                      <p:to>
                                        <p:strVal val="visible"/>
                                      </p:to>
                                    </p:set>
                                    <p:animEffect transition="in" filter="fade">
                                      <p:cBhvr>
                                        <p:cTn id="12" dur="2000"/>
                                        <p:tgtEl>
                                          <p:spTgt spid="2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20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bg/>
                                          </p:spTgt>
                                        </p:tgtEl>
                                        <p:attrNameLst>
                                          <p:attrName>style.visibility</p:attrName>
                                        </p:attrNameLst>
                                      </p:cBhvr>
                                      <p:to>
                                        <p:strVal val="visible"/>
                                      </p:to>
                                    </p:set>
                                    <p:animEffect transition="in" filter="fade">
                                      <p:cBhvr>
                                        <p:cTn id="22" dur="2000"/>
                                        <p:tgtEl>
                                          <p:spTgt spid="22">
                                            <p:bg/>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2">
                                            <p:txEl>
                                              <p:pRg st="0" end="0"/>
                                            </p:txEl>
                                          </p:spTgt>
                                        </p:tgtEl>
                                        <p:attrNameLst>
                                          <p:attrName>style.visibility</p:attrName>
                                        </p:attrNameLst>
                                      </p:cBhvr>
                                      <p:to>
                                        <p:strVal val="visible"/>
                                      </p:to>
                                    </p:set>
                                    <p:animEffect transition="in" filter="fade">
                                      <p:cBhvr>
                                        <p:cTn id="25" dur="2000"/>
                                        <p:tgtEl>
                                          <p:spTgt spid="22">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20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6148"/>
                                        </p:tgtEl>
                                        <p:attrNameLst>
                                          <p:attrName>style.visibility</p:attrName>
                                        </p:attrNameLst>
                                      </p:cBhvr>
                                      <p:to>
                                        <p:strVal val="visible"/>
                                      </p:to>
                                    </p:set>
                                    <p:anim calcmode="lin" valueType="num">
                                      <p:cBhvr>
                                        <p:cTn id="35" dur="500" fill="hold"/>
                                        <p:tgtEl>
                                          <p:spTgt spid="6148"/>
                                        </p:tgtEl>
                                        <p:attrNameLst>
                                          <p:attrName>ppt_w</p:attrName>
                                        </p:attrNameLst>
                                      </p:cBhvr>
                                      <p:tavLst>
                                        <p:tav tm="0">
                                          <p:val>
                                            <p:fltVal val="0"/>
                                          </p:val>
                                        </p:tav>
                                        <p:tav tm="100000">
                                          <p:val>
                                            <p:strVal val="#ppt_w"/>
                                          </p:val>
                                        </p:tav>
                                      </p:tavLst>
                                    </p:anim>
                                    <p:anim calcmode="lin" valueType="num">
                                      <p:cBhvr>
                                        <p:cTn id="36" dur="500" fill="hold"/>
                                        <p:tgtEl>
                                          <p:spTgt spid="6148"/>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up)">
                                      <p:cBhvr>
                                        <p:cTn id="41" dur="500"/>
                                        <p:tgtEl>
                                          <p:spTgt spid="2"/>
                                        </p:tgtEl>
                                      </p:cBhvr>
                                    </p:animEffect>
                                  </p:childTnLst>
                                </p:cTn>
                              </p:par>
                            </p:childTnLst>
                          </p:cTn>
                        </p:par>
                      </p:childTnLst>
                    </p:cTn>
                  </p:par>
                  <p:par>
                    <p:cTn id="42" fill="hold">
                      <p:stCondLst>
                        <p:cond delay="indefinite"/>
                      </p:stCondLst>
                      <p:childTnLst>
                        <p:par>
                          <p:cTn id="43" fill="hold">
                            <p:stCondLst>
                              <p:cond delay="0"/>
                            </p:stCondLst>
                            <p:childTnLst>
                              <p:par>
                                <p:cTn id="44" presetID="15" presetClass="entr" presetSubtype="0" fill="hold" nodeType="clickEffect">
                                  <p:stCondLst>
                                    <p:cond delay="0"/>
                                  </p:stCondLst>
                                  <p:childTnLst>
                                    <p:set>
                                      <p:cBhvr>
                                        <p:cTn id="45" dur="1" fill="hold">
                                          <p:stCondLst>
                                            <p:cond delay="0"/>
                                          </p:stCondLst>
                                        </p:cTn>
                                        <p:tgtEl>
                                          <p:spTgt spid="6153"/>
                                        </p:tgtEl>
                                        <p:attrNameLst>
                                          <p:attrName>style.visibility</p:attrName>
                                        </p:attrNameLst>
                                      </p:cBhvr>
                                      <p:to>
                                        <p:strVal val="visible"/>
                                      </p:to>
                                    </p:set>
                                    <p:anim calcmode="lin" valueType="num">
                                      <p:cBhvr>
                                        <p:cTn id="46" dur="1000" fill="hold"/>
                                        <p:tgtEl>
                                          <p:spTgt spid="6153"/>
                                        </p:tgtEl>
                                        <p:attrNameLst>
                                          <p:attrName>ppt_w</p:attrName>
                                        </p:attrNameLst>
                                      </p:cBhvr>
                                      <p:tavLst>
                                        <p:tav tm="0">
                                          <p:val>
                                            <p:fltVal val="0"/>
                                          </p:val>
                                        </p:tav>
                                        <p:tav tm="100000">
                                          <p:val>
                                            <p:strVal val="#ppt_w"/>
                                          </p:val>
                                        </p:tav>
                                      </p:tavLst>
                                    </p:anim>
                                    <p:anim calcmode="lin" valueType="num">
                                      <p:cBhvr>
                                        <p:cTn id="47" dur="1000" fill="hold"/>
                                        <p:tgtEl>
                                          <p:spTgt spid="6153"/>
                                        </p:tgtEl>
                                        <p:attrNameLst>
                                          <p:attrName>ppt_h</p:attrName>
                                        </p:attrNameLst>
                                      </p:cBhvr>
                                      <p:tavLst>
                                        <p:tav tm="0">
                                          <p:val>
                                            <p:fltVal val="0"/>
                                          </p:val>
                                        </p:tav>
                                        <p:tav tm="100000">
                                          <p:val>
                                            <p:strVal val="#ppt_h"/>
                                          </p:val>
                                        </p:tav>
                                      </p:tavLst>
                                    </p:anim>
                                    <p:anim calcmode="lin" valueType="num">
                                      <p:cBhvr>
                                        <p:cTn id="48" dur="1000" fill="hold"/>
                                        <p:tgtEl>
                                          <p:spTgt spid="6153"/>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615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1" fill="hold" nodeType="click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wipe(up)">
                                      <p:cBhvr>
                                        <p:cTn id="54" dur="500"/>
                                        <p:tgtEl>
                                          <p:spTgt spid="3"/>
                                        </p:tgtEl>
                                      </p:cBhvr>
                                    </p:animEffect>
                                  </p:childTnLst>
                                </p:cTn>
                              </p:par>
                            </p:childTnLst>
                          </p:cTn>
                        </p:par>
                      </p:childTnLst>
                    </p:cTn>
                  </p:par>
                  <p:par>
                    <p:cTn id="55" fill="hold">
                      <p:stCondLst>
                        <p:cond delay="indefinite"/>
                      </p:stCondLst>
                      <p:childTnLst>
                        <p:par>
                          <p:cTn id="56" fill="hold">
                            <p:stCondLst>
                              <p:cond delay="0"/>
                            </p:stCondLst>
                            <p:childTnLst>
                              <p:par>
                                <p:cTn id="57" presetID="12" presetClass="entr" presetSubtype="4" fill="hold" grpId="0" nodeType="clickEffect">
                                  <p:stCondLst>
                                    <p:cond delay="0"/>
                                  </p:stCondLst>
                                  <p:childTnLst>
                                    <p:set>
                                      <p:cBhvr>
                                        <p:cTn id="58" dur="1" fill="hold">
                                          <p:stCondLst>
                                            <p:cond delay="0"/>
                                          </p:stCondLst>
                                        </p:cTn>
                                        <p:tgtEl>
                                          <p:spTgt spid="6161"/>
                                        </p:tgtEl>
                                        <p:attrNameLst>
                                          <p:attrName>style.visibility</p:attrName>
                                        </p:attrNameLst>
                                      </p:cBhvr>
                                      <p:to>
                                        <p:strVal val="visible"/>
                                      </p:to>
                                    </p:set>
                                    <p:animEffect transition="in" filter="slide(fromBottom)">
                                      <p:cBhvr>
                                        <p:cTn id="59" dur="500"/>
                                        <p:tgtEl>
                                          <p:spTgt spid="6161"/>
                                        </p:tgtEl>
                                      </p:cBhvr>
                                    </p:animEffect>
                                  </p:childTnLst>
                                </p:cTn>
                              </p:par>
                            </p:childTnLst>
                          </p:cTn>
                        </p:par>
                      </p:childTnLst>
                    </p:cTn>
                  </p:par>
                  <p:par>
                    <p:cTn id="60" fill="hold">
                      <p:stCondLst>
                        <p:cond delay="indefinite"/>
                      </p:stCondLst>
                      <p:childTnLst>
                        <p:par>
                          <p:cTn id="61" fill="hold">
                            <p:stCondLst>
                              <p:cond delay="0"/>
                            </p:stCondLst>
                            <p:childTnLst>
                              <p:par>
                                <p:cTn id="62" presetID="15" presetClass="entr" presetSubtype="0" fill="hold" nodeType="clickEffect">
                                  <p:stCondLst>
                                    <p:cond delay="0"/>
                                  </p:stCondLst>
                                  <p:childTnLst>
                                    <p:set>
                                      <p:cBhvr>
                                        <p:cTn id="63" dur="1" fill="hold">
                                          <p:stCondLst>
                                            <p:cond delay="0"/>
                                          </p:stCondLst>
                                        </p:cTn>
                                        <p:tgtEl>
                                          <p:spTgt spid="6172"/>
                                        </p:tgtEl>
                                        <p:attrNameLst>
                                          <p:attrName>style.visibility</p:attrName>
                                        </p:attrNameLst>
                                      </p:cBhvr>
                                      <p:to>
                                        <p:strVal val="visible"/>
                                      </p:to>
                                    </p:set>
                                    <p:anim calcmode="lin" valueType="num">
                                      <p:cBhvr>
                                        <p:cTn id="64" dur="1000" fill="hold"/>
                                        <p:tgtEl>
                                          <p:spTgt spid="6172"/>
                                        </p:tgtEl>
                                        <p:attrNameLst>
                                          <p:attrName>ppt_w</p:attrName>
                                        </p:attrNameLst>
                                      </p:cBhvr>
                                      <p:tavLst>
                                        <p:tav tm="0">
                                          <p:val>
                                            <p:fltVal val="0"/>
                                          </p:val>
                                        </p:tav>
                                        <p:tav tm="100000">
                                          <p:val>
                                            <p:strVal val="#ppt_w"/>
                                          </p:val>
                                        </p:tav>
                                      </p:tavLst>
                                    </p:anim>
                                    <p:anim calcmode="lin" valueType="num">
                                      <p:cBhvr>
                                        <p:cTn id="65" dur="1000" fill="hold"/>
                                        <p:tgtEl>
                                          <p:spTgt spid="6172"/>
                                        </p:tgtEl>
                                        <p:attrNameLst>
                                          <p:attrName>ppt_h</p:attrName>
                                        </p:attrNameLst>
                                      </p:cBhvr>
                                      <p:tavLst>
                                        <p:tav tm="0">
                                          <p:val>
                                            <p:fltVal val="0"/>
                                          </p:val>
                                        </p:tav>
                                        <p:tav tm="100000">
                                          <p:val>
                                            <p:strVal val="#ppt_h"/>
                                          </p:val>
                                        </p:tav>
                                      </p:tavLst>
                                    </p:anim>
                                    <p:anim calcmode="lin" valueType="num">
                                      <p:cBhvr>
                                        <p:cTn id="66" dur="1000" fill="hold"/>
                                        <p:tgtEl>
                                          <p:spTgt spid="6172"/>
                                        </p:tgtEl>
                                        <p:attrNameLst>
                                          <p:attrName>ppt_x</p:attrName>
                                        </p:attrNameLst>
                                      </p:cBhvr>
                                      <p:tavLst>
                                        <p:tav tm="0" fmla="#ppt_x+(cos(-2*pi*(1-$))*-#ppt_x-sin(-2*pi*(1-$))*(1-#ppt_y))*(1-$)">
                                          <p:val>
                                            <p:fltVal val="0"/>
                                          </p:val>
                                        </p:tav>
                                        <p:tav tm="100000">
                                          <p:val>
                                            <p:fltVal val="1"/>
                                          </p:val>
                                        </p:tav>
                                      </p:tavLst>
                                    </p:anim>
                                    <p:anim calcmode="lin" valueType="num">
                                      <p:cBhvr>
                                        <p:cTn id="67" dur="1000" fill="hold"/>
                                        <p:tgtEl>
                                          <p:spTgt spid="617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6171"/>
                                        </p:tgtEl>
                                        <p:attrNameLst>
                                          <p:attrName>style.visibility</p:attrName>
                                        </p:attrNameLst>
                                      </p:cBhvr>
                                      <p:to>
                                        <p:strVal val="visible"/>
                                      </p:to>
                                    </p:set>
                                    <p:animEffect transition="in" filter="wipe(up)">
                                      <p:cBhvr>
                                        <p:cTn id="72" dur="500"/>
                                        <p:tgtEl>
                                          <p:spTgt spid="6171"/>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6175"/>
                                        </p:tgtEl>
                                        <p:attrNameLst>
                                          <p:attrName>style.visibility</p:attrName>
                                        </p:attrNameLst>
                                      </p:cBhvr>
                                      <p:to>
                                        <p:strVal val="visible"/>
                                      </p:to>
                                    </p:set>
                                    <p:animEffect transition="in" filter="dissolve">
                                      <p:cBhvr>
                                        <p:cTn id="77" dur="500"/>
                                        <p:tgtEl>
                                          <p:spTgt spid="6175"/>
                                        </p:tgtEl>
                                      </p:cBhvr>
                                    </p:animEffect>
                                  </p:childTnLst>
                                </p:cTn>
                              </p:par>
                            </p:childTnLst>
                          </p:cTn>
                        </p:par>
                        <p:par>
                          <p:cTn id="78" fill="hold">
                            <p:stCondLst>
                              <p:cond delay="500"/>
                            </p:stCondLst>
                            <p:childTnLst>
                              <p:par>
                                <p:cTn id="79" presetID="9" presetClass="entr" presetSubtype="0" fill="hold" grpId="0" nodeType="afterEffect">
                                  <p:stCondLst>
                                    <p:cond delay="0"/>
                                  </p:stCondLst>
                                  <p:childTnLst>
                                    <p:set>
                                      <p:cBhvr>
                                        <p:cTn id="80" dur="1" fill="hold">
                                          <p:stCondLst>
                                            <p:cond delay="0"/>
                                          </p:stCondLst>
                                        </p:cTn>
                                        <p:tgtEl>
                                          <p:spTgt spid="6176"/>
                                        </p:tgtEl>
                                        <p:attrNameLst>
                                          <p:attrName>style.visibility</p:attrName>
                                        </p:attrNameLst>
                                      </p:cBhvr>
                                      <p:to>
                                        <p:strVal val="visible"/>
                                      </p:to>
                                    </p:set>
                                    <p:animEffect transition="in" filter="dissolve">
                                      <p:cBhvr>
                                        <p:cTn id="81" dur="500"/>
                                        <p:tgtEl>
                                          <p:spTgt spid="6176"/>
                                        </p:tgtEl>
                                      </p:cBhvr>
                                    </p:animEffect>
                                  </p:childTnLst>
                                </p:cTn>
                              </p:par>
                            </p:childTnLst>
                          </p:cTn>
                        </p:par>
                        <p:par>
                          <p:cTn id="82" fill="hold">
                            <p:stCondLst>
                              <p:cond delay="1000"/>
                            </p:stCondLst>
                            <p:childTnLst>
                              <p:par>
                                <p:cTn id="83" presetID="17" presetClass="entr" presetSubtype="1" fill="hold" grpId="0" nodeType="afterEffect">
                                  <p:stCondLst>
                                    <p:cond delay="0"/>
                                  </p:stCondLst>
                                  <p:childTnLst>
                                    <p:set>
                                      <p:cBhvr>
                                        <p:cTn id="84" dur="1" fill="hold">
                                          <p:stCondLst>
                                            <p:cond delay="0"/>
                                          </p:stCondLst>
                                        </p:cTn>
                                        <p:tgtEl>
                                          <p:spTgt spid="6177"/>
                                        </p:tgtEl>
                                        <p:attrNameLst>
                                          <p:attrName>style.visibility</p:attrName>
                                        </p:attrNameLst>
                                      </p:cBhvr>
                                      <p:to>
                                        <p:strVal val="visible"/>
                                      </p:to>
                                    </p:set>
                                    <p:anim calcmode="lin" valueType="num">
                                      <p:cBhvr>
                                        <p:cTn id="85" dur="500" fill="hold"/>
                                        <p:tgtEl>
                                          <p:spTgt spid="6177"/>
                                        </p:tgtEl>
                                        <p:attrNameLst>
                                          <p:attrName>ppt_x</p:attrName>
                                        </p:attrNameLst>
                                      </p:cBhvr>
                                      <p:tavLst>
                                        <p:tav tm="0">
                                          <p:val>
                                            <p:strVal val="#ppt_x"/>
                                          </p:val>
                                        </p:tav>
                                        <p:tav tm="100000">
                                          <p:val>
                                            <p:strVal val="#ppt_x"/>
                                          </p:val>
                                        </p:tav>
                                      </p:tavLst>
                                    </p:anim>
                                    <p:anim calcmode="lin" valueType="num">
                                      <p:cBhvr>
                                        <p:cTn id="86" dur="500" fill="hold"/>
                                        <p:tgtEl>
                                          <p:spTgt spid="6177"/>
                                        </p:tgtEl>
                                        <p:attrNameLst>
                                          <p:attrName>ppt_y</p:attrName>
                                        </p:attrNameLst>
                                      </p:cBhvr>
                                      <p:tavLst>
                                        <p:tav tm="0">
                                          <p:val>
                                            <p:strVal val="#ppt_y-#ppt_h/2"/>
                                          </p:val>
                                        </p:tav>
                                        <p:tav tm="100000">
                                          <p:val>
                                            <p:strVal val="#ppt_y"/>
                                          </p:val>
                                        </p:tav>
                                      </p:tavLst>
                                    </p:anim>
                                    <p:anim calcmode="lin" valueType="num">
                                      <p:cBhvr>
                                        <p:cTn id="87" dur="500" fill="hold"/>
                                        <p:tgtEl>
                                          <p:spTgt spid="6177"/>
                                        </p:tgtEl>
                                        <p:attrNameLst>
                                          <p:attrName>ppt_w</p:attrName>
                                        </p:attrNameLst>
                                      </p:cBhvr>
                                      <p:tavLst>
                                        <p:tav tm="0">
                                          <p:val>
                                            <p:strVal val="#ppt_w"/>
                                          </p:val>
                                        </p:tav>
                                        <p:tav tm="100000">
                                          <p:val>
                                            <p:strVal val="#ppt_w"/>
                                          </p:val>
                                        </p:tav>
                                      </p:tavLst>
                                    </p:anim>
                                    <p:anim calcmode="lin" valueType="num">
                                      <p:cBhvr>
                                        <p:cTn id="88" dur="500" fill="hold"/>
                                        <p:tgtEl>
                                          <p:spTgt spid="6177"/>
                                        </p:tgtEl>
                                        <p:attrNameLst>
                                          <p:attrName>ppt_h</p:attrName>
                                        </p:attrNameLst>
                                      </p:cBhvr>
                                      <p:tavLst>
                                        <p:tav tm="0">
                                          <p:val>
                                            <p:fltVal val="0"/>
                                          </p:val>
                                        </p:tav>
                                        <p:tav tm="100000">
                                          <p:val>
                                            <p:strVal val="#ppt_h"/>
                                          </p:val>
                                        </p:tav>
                                      </p:tavLst>
                                    </p:anim>
                                  </p:childTnLst>
                                </p:cTn>
                              </p:par>
                            </p:childTnLst>
                          </p:cTn>
                        </p:par>
                      </p:childTnLst>
                    </p:cTn>
                  </p:par>
                  <p:par>
                    <p:cTn id="89" fill="hold">
                      <p:stCondLst>
                        <p:cond delay="indefinite"/>
                      </p:stCondLst>
                      <p:childTnLst>
                        <p:par>
                          <p:cTn id="90" fill="hold">
                            <p:stCondLst>
                              <p:cond delay="0"/>
                            </p:stCondLst>
                            <p:childTnLst>
                              <p:par>
                                <p:cTn id="91" presetID="15" presetClass="entr" presetSubtype="0" fill="hold" nodeType="clickEffect">
                                  <p:stCondLst>
                                    <p:cond delay="0"/>
                                  </p:stCondLst>
                                  <p:childTnLst>
                                    <p:set>
                                      <p:cBhvr>
                                        <p:cTn id="92" dur="1" fill="hold">
                                          <p:stCondLst>
                                            <p:cond delay="0"/>
                                          </p:stCondLst>
                                        </p:cTn>
                                        <p:tgtEl>
                                          <p:spTgt spid="6178"/>
                                        </p:tgtEl>
                                        <p:attrNameLst>
                                          <p:attrName>style.visibility</p:attrName>
                                        </p:attrNameLst>
                                      </p:cBhvr>
                                      <p:to>
                                        <p:strVal val="visible"/>
                                      </p:to>
                                    </p:set>
                                    <p:anim calcmode="lin" valueType="num">
                                      <p:cBhvr>
                                        <p:cTn id="93" dur="1000" fill="hold"/>
                                        <p:tgtEl>
                                          <p:spTgt spid="6178"/>
                                        </p:tgtEl>
                                        <p:attrNameLst>
                                          <p:attrName>ppt_w</p:attrName>
                                        </p:attrNameLst>
                                      </p:cBhvr>
                                      <p:tavLst>
                                        <p:tav tm="0">
                                          <p:val>
                                            <p:fltVal val="0"/>
                                          </p:val>
                                        </p:tav>
                                        <p:tav tm="100000">
                                          <p:val>
                                            <p:strVal val="#ppt_w"/>
                                          </p:val>
                                        </p:tav>
                                      </p:tavLst>
                                    </p:anim>
                                    <p:anim calcmode="lin" valueType="num">
                                      <p:cBhvr>
                                        <p:cTn id="94" dur="1000" fill="hold"/>
                                        <p:tgtEl>
                                          <p:spTgt spid="6178"/>
                                        </p:tgtEl>
                                        <p:attrNameLst>
                                          <p:attrName>ppt_h</p:attrName>
                                        </p:attrNameLst>
                                      </p:cBhvr>
                                      <p:tavLst>
                                        <p:tav tm="0">
                                          <p:val>
                                            <p:fltVal val="0"/>
                                          </p:val>
                                        </p:tav>
                                        <p:tav tm="100000">
                                          <p:val>
                                            <p:strVal val="#ppt_h"/>
                                          </p:val>
                                        </p:tav>
                                      </p:tavLst>
                                    </p:anim>
                                    <p:anim calcmode="lin" valueType="num">
                                      <p:cBhvr>
                                        <p:cTn id="95" dur="1000" fill="hold"/>
                                        <p:tgtEl>
                                          <p:spTgt spid="6178"/>
                                        </p:tgtEl>
                                        <p:attrNameLst>
                                          <p:attrName>ppt_x</p:attrName>
                                        </p:attrNameLst>
                                      </p:cBhvr>
                                      <p:tavLst>
                                        <p:tav tm="0" fmla="#ppt_x+(cos(-2*pi*(1-$))*-#ppt_x-sin(-2*pi*(1-$))*(1-#ppt_y))*(1-$)">
                                          <p:val>
                                            <p:fltVal val="0"/>
                                          </p:val>
                                        </p:tav>
                                        <p:tav tm="100000">
                                          <p:val>
                                            <p:fltVal val="1"/>
                                          </p:val>
                                        </p:tav>
                                      </p:tavLst>
                                    </p:anim>
                                    <p:anim calcmode="lin" valueType="num">
                                      <p:cBhvr>
                                        <p:cTn id="96" dur="1000" fill="hold"/>
                                        <p:tgtEl>
                                          <p:spTgt spid="617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7" fill="hold">
                      <p:stCondLst>
                        <p:cond delay="indefinite"/>
                      </p:stCondLst>
                      <p:childTnLst>
                        <p:par>
                          <p:cTn id="98" fill="hold">
                            <p:stCondLst>
                              <p:cond delay="0"/>
                            </p:stCondLst>
                            <p:childTnLst>
                              <p:par>
                                <p:cTn id="99" presetID="9" presetClass="entr" presetSubtype="0" fill="hold" grpId="0" nodeType="clickEffect">
                                  <p:stCondLst>
                                    <p:cond delay="0"/>
                                  </p:stCondLst>
                                  <p:childTnLst>
                                    <p:set>
                                      <p:cBhvr>
                                        <p:cTn id="100" dur="1" fill="hold">
                                          <p:stCondLst>
                                            <p:cond delay="0"/>
                                          </p:stCondLst>
                                        </p:cTn>
                                        <p:tgtEl>
                                          <p:spTgt spid="6179"/>
                                        </p:tgtEl>
                                        <p:attrNameLst>
                                          <p:attrName>style.visibility</p:attrName>
                                        </p:attrNameLst>
                                      </p:cBhvr>
                                      <p:to>
                                        <p:strVal val="visible"/>
                                      </p:to>
                                    </p:set>
                                    <p:animEffect transition="in" filter="dissolve">
                                      <p:cBhvr>
                                        <p:cTn id="101" dur="500"/>
                                        <p:tgtEl>
                                          <p:spTgt spid="6179"/>
                                        </p:tgtEl>
                                      </p:cBhvr>
                                    </p:animEffect>
                                  </p:childTnLst>
                                </p:cTn>
                              </p:par>
                            </p:childTnLst>
                          </p:cTn>
                        </p:par>
                        <p:par>
                          <p:cTn id="102" fill="hold">
                            <p:stCondLst>
                              <p:cond delay="500"/>
                            </p:stCondLst>
                            <p:childTnLst>
                              <p:par>
                                <p:cTn id="103" presetID="22" presetClass="entr" presetSubtype="1" fill="hold" grpId="0" nodeType="afterEffect">
                                  <p:stCondLst>
                                    <p:cond delay="0"/>
                                  </p:stCondLst>
                                  <p:childTnLst>
                                    <p:set>
                                      <p:cBhvr>
                                        <p:cTn id="104" dur="1" fill="hold">
                                          <p:stCondLst>
                                            <p:cond delay="0"/>
                                          </p:stCondLst>
                                        </p:cTn>
                                        <p:tgtEl>
                                          <p:spTgt spid="6180"/>
                                        </p:tgtEl>
                                        <p:attrNameLst>
                                          <p:attrName>style.visibility</p:attrName>
                                        </p:attrNameLst>
                                      </p:cBhvr>
                                      <p:to>
                                        <p:strVal val="visible"/>
                                      </p:to>
                                    </p:set>
                                    <p:animEffect transition="in" filter="wipe(up)">
                                      <p:cBhvr>
                                        <p:cTn id="105" dur="500"/>
                                        <p:tgtEl>
                                          <p:spTgt spid="6180"/>
                                        </p:tgtEl>
                                      </p:cBhvr>
                                    </p:animEffect>
                                  </p:childTnLst>
                                </p:cTn>
                              </p:par>
                            </p:childTnLst>
                          </p:cTn>
                        </p:par>
                        <p:par>
                          <p:cTn id="106" fill="hold">
                            <p:stCondLst>
                              <p:cond delay="1000"/>
                            </p:stCondLst>
                            <p:childTnLst>
                              <p:par>
                                <p:cTn id="107" presetID="22" presetClass="entr" presetSubtype="1" fill="hold" grpId="0" nodeType="afterEffect">
                                  <p:stCondLst>
                                    <p:cond delay="0"/>
                                  </p:stCondLst>
                                  <p:childTnLst>
                                    <p:set>
                                      <p:cBhvr>
                                        <p:cTn id="108" dur="1" fill="hold">
                                          <p:stCondLst>
                                            <p:cond delay="0"/>
                                          </p:stCondLst>
                                        </p:cTn>
                                        <p:tgtEl>
                                          <p:spTgt spid="6181"/>
                                        </p:tgtEl>
                                        <p:attrNameLst>
                                          <p:attrName>style.visibility</p:attrName>
                                        </p:attrNameLst>
                                      </p:cBhvr>
                                      <p:to>
                                        <p:strVal val="visible"/>
                                      </p:to>
                                    </p:set>
                                    <p:animEffect transition="in" filter="wipe(up)">
                                      <p:cBhvr>
                                        <p:cTn id="109" dur="500"/>
                                        <p:tgtEl>
                                          <p:spTgt spid="6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utoUpdateAnimBg="0"/>
      <p:bldP spid="6161" grpId="0" autoUpdateAnimBg="0"/>
      <p:bldP spid="6171" grpId="0" animBg="1"/>
      <p:bldP spid="6175" grpId="0" animBg="1"/>
      <p:bldP spid="6176" grpId="0" animBg="1"/>
      <p:bldP spid="6177" grpId="0" autoUpdateAnimBg="0"/>
      <p:bldP spid="6179" grpId="0" animBg="1"/>
      <p:bldP spid="6180" grpId="0" animBg="1"/>
      <p:bldP spid="6181" grpId="0" animBg="1"/>
      <p:bldP spid="24" grpId="0" build="allAtOnce"/>
      <p:bldP spid="22"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Factoring Trinomials: Grouping Method</a:t>
            </a:r>
            <a:endParaRPr lang="en-US" dirty="0"/>
          </a:p>
        </p:txBody>
      </p:sp>
      <p:sp>
        <p:nvSpPr>
          <p:cNvPr id="3" name="TextBox 2"/>
          <p:cNvSpPr txBox="1"/>
          <p:nvPr/>
        </p:nvSpPr>
        <p:spPr>
          <a:xfrm>
            <a:off x="838200" y="1981200"/>
            <a:ext cx="1371600" cy="677108"/>
          </a:xfrm>
          <a:prstGeom prst="rect">
            <a:avLst/>
          </a:prstGeom>
          <a:noFill/>
        </p:spPr>
        <p:txBody>
          <a:bodyPr wrap="square" rtlCol="0">
            <a:spAutoFit/>
          </a:bodyPr>
          <a:lstStyle/>
          <a:p>
            <a:r>
              <a:rPr lang="en-US" sz="2000" b="1" dirty="0" smtClean="0">
                <a:solidFill>
                  <a:schemeClr val="bg1"/>
                </a:solidFill>
              </a:rPr>
              <a:t>Multiply    </a:t>
            </a:r>
          </a:p>
          <a:p>
            <a:endParaRPr lang="en-US" b="1" dirty="0">
              <a:solidFill>
                <a:schemeClr val="bg1"/>
              </a:solidFill>
            </a:endParaRPr>
          </a:p>
        </p:txBody>
      </p:sp>
      <p:graphicFrame>
        <p:nvGraphicFramePr>
          <p:cNvPr id="4" name="Object 3"/>
          <p:cNvGraphicFramePr>
            <a:graphicFrameLocks noChangeAspect="1"/>
          </p:cNvGraphicFramePr>
          <p:nvPr/>
        </p:nvGraphicFramePr>
        <p:xfrm>
          <a:off x="609600" y="2819400"/>
          <a:ext cx="2514600" cy="438325"/>
        </p:xfrm>
        <a:graphic>
          <a:graphicData uri="http://schemas.openxmlformats.org/presentationml/2006/ole">
            <p:oleObj spid="_x0000_s26626" name="Equation" r:id="rId3" imgW="1168200" imgH="203040" progId="">
              <p:embed/>
            </p:oleObj>
          </a:graphicData>
        </a:graphic>
      </p:graphicFrame>
      <p:sp>
        <p:nvSpPr>
          <p:cNvPr id="5" name="TextBox 4"/>
          <p:cNvSpPr txBox="1"/>
          <p:nvPr/>
        </p:nvSpPr>
        <p:spPr>
          <a:xfrm>
            <a:off x="1981200" y="2286000"/>
            <a:ext cx="3048000" cy="369332"/>
          </a:xfrm>
          <a:prstGeom prst="rect">
            <a:avLst/>
          </a:prstGeom>
          <a:noFill/>
        </p:spPr>
        <p:txBody>
          <a:bodyPr wrap="square" rtlCol="0">
            <a:spAutoFit/>
          </a:bodyPr>
          <a:lstStyle/>
          <a:p>
            <a:r>
              <a:rPr lang="en-US" b="1" dirty="0" smtClean="0"/>
              <a:t>Multiply the binomials.</a:t>
            </a:r>
            <a:endParaRPr lang="en-US" b="1" dirty="0"/>
          </a:p>
        </p:txBody>
      </p:sp>
      <p:graphicFrame>
        <p:nvGraphicFramePr>
          <p:cNvPr id="6" name="Object 5"/>
          <p:cNvGraphicFramePr>
            <a:graphicFrameLocks noChangeAspect="1"/>
          </p:cNvGraphicFramePr>
          <p:nvPr/>
        </p:nvGraphicFramePr>
        <p:xfrm>
          <a:off x="3276600" y="2819400"/>
          <a:ext cx="2734466" cy="420687"/>
        </p:xfrm>
        <a:graphic>
          <a:graphicData uri="http://schemas.openxmlformats.org/presentationml/2006/ole">
            <p:oleObj spid="_x0000_s26627" name="Equation" r:id="rId4" imgW="1320480" imgH="203040" progId="">
              <p:embed/>
            </p:oleObj>
          </a:graphicData>
        </a:graphic>
      </p:graphicFrame>
      <p:graphicFrame>
        <p:nvGraphicFramePr>
          <p:cNvPr id="7" name="Object 6"/>
          <p:cNvGraphicFramePr>
            <a:graphicFrameLocks noChangeAspect="1"/>
          </p:cNvGraphicFramePr>
          <p:nvPr/>
        </p:nvGraphicFramePr>
        <p:xfrm>
          <a:off x="6096000" y="2819400"/>
          <a:ext cx="1743074" cy="457200"/>
        </p:xfrm>
        <a:graphic>
          <a:graphicData uri="http://schemas.openxmlformats.org/presentationml/2006/ole">
            <p:oleObj spid="_x0000_s26628" name="Equation" r:id="rId5" imgW="774360" imgH="203040" progId="">
              <p:embed/>
            </p:oleObj>
          </a:graphicData>
        </a:graphic>
      </p:graphicFrame>
      <p:sp>
        <p:nvSpPr>
          <p:cNvPr id="8" name="TextBox 7"/>
          <p:cNvSpPr txBox="1"/>
          <p:nvPr/>
        </p:nvSpPr>
        <p:spPr>
          <a:xfrm>
            <a:off x="5638800" y="2286000"/>
            <a:ext cx="2895600" cy="369332"/>
          </a:xfrm>
          <a:prstGeom prst="rect">
            <a:avLst/>
          </a:prstGeom>
          <a:noFill/>
        </p:spPr>
        <p:txBody>
          <a:bodyPr wrap="square" rtlCol="0">
            <a:spAutoFit/>
          </a:bodyPr>
          <a:lstStyle/>
          <a:p>
            <a:r>
              <a:rPr lang="en-US" b="1" dirty="0" smtClean="0"/>
              <a:t>Add the middle terms.</a:t>
            </a:r>
            <a:endParaRPr lang="en-US" b="1" dirty="0"/>
          </a:p>
        </p:txBody>
      </p:sp>
      <p:sp>
        <p:nvSpPr>
          <p:cNvPr id="9" name="TextBox 8"/>
          <p:cNvSpPr txBox="1"/>
          <p:nvPr/>
        </p:nvSpPr>
        <p:spPr>
          <a:xfrm>
            <a:off x="685800" y="3810000"/>
            <a:ext cx="1295400" cy="400110"/>
          </a:xfrm>
          <a:prstGeom prst="rect">
            <a:avLst/>
          </a:prstGeom>
          <a:noFill/>
        </p:spPr>
        <p:txBody>
          <a:bodyPr wrap="square" rtlCol="0">
            <a:spAutoFit/>
          </a:bodyPr>
          <a:lstStyle/>
          <a:p>
            <a:r>
              <a:rPr lang="en-US" sz="2000" b="1" dirty="0" smtClean="0">
                <a:solidFill>
                  <a:schemeClr val="bg1"/>
                </a:solidFill>
              </a:rPr>
              <a:t>Factor</a:t>
            </a:r>
            <a:endParaRPr lang="en-US" sz="2000" b="1" dirty="0">
              <a:solidFill>
                <a:schemeClr val="bg1"/>
              </a:solidFill>
            </a:endParaRPr>
          </a:p>
        </p:txBody>
      </p:sp>
      <p:graphicFrame>
        <p:nvGraphicFramePr>
          <p:cNvPr id="26629" name="Object 5"/>
          <p:cNvGraphicFramePr>
            <a:graphicFrameLocks noChangeAspect="1"/>
          </p:cNvGraphicFramePr>
          <p:nvPr/>
        </p:nvGraphicFramePr>
        <p:xfrm>
          <a:off x="434975" y="4648200"/>
          <a:ext cx="2560638" cy="415925"/>
        </p:xfrm>
        <a:graphic>
          <a:graphicData uri="http://schemas.openxmlformats.org/presentationml/2006/ole">
            <p:oleObj spid="_x0000_s26629" name="Equation" r:id="rId6" imgW="1041120" imgH="203040" progId="">
              <p:embed/>
            </p:oleObj>
          </a:graphicData>
        </a:graphic>
      </p:graphicFrame>
      <p:sp>
        <p:nvSpPr>
          <p:cNvPr id="11" name="TextBox 10"/>
          <p:cNvSpPr txBox="1"/>
          <p:nvPr/>
        </p:nvSpPr>
        <p:spPr>
          <a:xfrm>
            <a:off x="1219200" y="5486400"/>
            <a:ext cx="3124200" cy="646331"/>
          </a:xfrm>
          <a:prstGeom prst="rect">
            <a:avLst/>
          </a:prstGeom>
          <a:noFill/>
        </p:spPr>
        <p:txBody>
          <a:bodyPr wrap="square" rtlCol="0">
            <a:spAutoFit/>
          </a:bodyPr>
          <a:lstStyle/>
          <a:p>
            <a:r>
              <a:rPr lang="en-US" b="1" dirty="0" smtClean="0"/>
              <a:t>Rewrite the middle terms as a sum or difference of terms</a:t>
            </a:r>
            <a:endParaRPr lang="en-US" b="1" dirty="0"/>
          </a:p>
        </p:txBody>
      </p:sp>
      <p:graphicFrame>
        <p:nvGraphicFramePr>
          <p:cNvPr id="26630" name="Object 6"/>
          <p:cNvGraphicFramePr>
            <a:graphicFrameLocks noChangeAspect="1"/>
          </p:cNvGraphicFramePr>
          <p:nvPr/>
        </p:nvGraphicFramePr>
        <p:xfrm>
          <a:off x="3048000" y="4648200"/>
          <a:ext cx="2733675" cy="420688"/>
        </p:xfrm>
        <a:graphic>
          <a:graphicData uri="http://schemas.openxmlformats.org/presentationml/2006/ole">
            <p:oleObj spid="_x0000_s26630" name="Equation" r:id="rId7" imgW="1320480" imgH="203040" progId="">
              <p:embed/>
            </p:oleObj>
          </a:graphicData>
        </a:graphic>
      </p:graphicFrame>
      <p:sp>
        <p:nvSpPr>
          <p:cNvPr id="13" name="TextBox 12"/>
          <p:cNvSpPr txBox="1"/>
          <p:nvPr/>
        </p:nvSpPr>
        <p:spPr>
          <a:xfrm>
            <a:off x="5410200" y="5638800"/>
            <a:ext cx="2590800" cy="369332"/>
          </a:xfrm>
          <a:prstGeom prst="rect">
            <a:avLst/>
          </a:prstGeom>
          <a:noFill/>
        </p:spPr>
        <p:txBody>
          <a:bodyPr wrap="square" rtlCol="0">
            <a:spAutoFit/>
          </a:bodyPr>
          <a:lstStyle/>
          <a:p>
            <a:r>
              <a:rPr lang="en-US" b="1" dirty="0" smtClean="0"/>
              <a:t>Factor by grouping</a:t>
            </a:r>
            <a:endParaRPr lang="en-US" b="1" dirty="0"/>
          </a:p>
        </p:txBody>
      </p:sp>
      <p:graphicFrame>
        <p:nvGraphicFramePr>
          <p:cNvPr id="26631" name="Object 7"/>
          <p:cNvGraphicFramePr>
            <a:graphicFrameLocks noChangeAspect="1"/>
          </p:cNvGraphicFramePr>
          <p:nvPr/>
        </p:nvGraphicFramePr>
        <p:xfrm>
          <a:off x="6153150" y="4648200"/>
          <a:ext cx="1941513" cy="438150"/>
        </p:xfrm>
        <a:graphic>
          <a:graphicData uri="http://schemas.openxmlformats.org/presentationml/2006/ole">
            <p:oleObj spid="_x0000_s26631" name="Equation" r:id="rId8" imgW="901440" imgH="20304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p:cTn id="17" dur="1000" fill="hold"/>
                                        <p:tgtEl>
                                          <p:spTgt spid="5">
                                            <p:txEl>
                                              <p:pRg st="0" end="0"/>
                                            </p:txEl>
                                          </p:spTgt>
                                        </p:tgtEl>
                                        <p:attrNameLst>
                                          <p:attrName>ppt_w</p:attrName>
                                        </p:attrNameLst>
                                      </p:cBhvr>
                                      <p:tavLst>
                                        <p:tav tm="0">
                                          <p:val>
                                            <p:strVal val="#ppt_w*0.70"/>
                                          </p:val>
                                        </p:tav>
                                        <p:tav tm="100000">
                                          <p:val>
                                            <p:strVal val="#ppt_w"/>
                                          </p:val>
                                        </p:tav>
                                      </p:tavLst>
                                    </p:anim>
                                    <p:anim calcmode="lin" valueType="num">
                                      <p:cBhvr>
                                        <p:cTn id="18" dur="1000" fill="hold"/>
                                        <p:tgtEl>
                                          <p:spTgt spid="5">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5">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2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 calcmode="lin" valueType="num">
                                      <p:cBhvr>
                                        <p:cTn id="29"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30"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31" dur="1000"/>
                                        <p:tgtEl>
                                          <p:spTgt spid="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20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xEl>
                                              <p:pRg st="0" end="0"/>
                                            </p:txEl>
                                          </p:spTgt>
                                        </p:tgtEl>
                                        <p:attrNameLst>
                                          <p:attrName>style.visibility</p:attrName>
                                        </p:attrNameLst>
                                      </p:cBhvr>
                                      <p:to>
                                        <p:strVal val="visible"/>
                                      </p:to>
                                    </p:set>
                                    <p:animEffect transition="in" filter="fade">
                                      <p:cBhvr>
                                        <p:cTn id="41" dur="2000"/>
                                        <p:tgtEl>
                                          <p:spTgt spid="9">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6629"/>
                                        </p:tgtEl>
                                        <p:attrNameLst>
                                          <p:attrName>style.visibility</p:attrName>
                                        </p:attrNameLst>
                                      </p:cBhvr>
                                      <p:to>
                                        <p:strVal val="visible"/>
                                      </p:to>
                                    </p:set>
                                    <p:animEffect transition="in" filter="fade">
                                      <p:cBhvr>
                                        <p:cTn id="46" dur="2000"/>
                                        <p:tgtEl>
                                          <p:spTgt spid="26629"/>
                                        </p:tgtEl>
                                      </p:cBhvr>
                                    </p:animEffect>
                                  </p:childTnLst>
                                </p:cTn>
                              </p:par>
                            </p:childTnLst>
                          </p:cTn>
                        </p:par>
                      </p:childTnLst>
                    </p:cTn>
                  </p:par>
                  <p:par>
                    <p:cTn id="47" fill="hold">
                      <p:stCondLst>
                        <p:cond delay="indefinite"/>
                      </p:stCondLst>
                      <p:childTnLst>
                        <p:par>
                          <p:cTn id="48" fill="hold">
                            <p:stCondLst>
                              <p:cond delay="0"/>
                            </p:stCondLst>
                            <p:childTnLst>
                              <p:par>
                                <p:cTn id="49" presetID="55" presetClass="entr" presetSubtype="0" fill="hold" grpId="0" nodeType="clickEffect">
                                  <p:stCondLst>
                                    <p:cond delay="0"/>
                                  </p:stCondLst>
                                  <p:childTnLst>
                                    <p:set>
                                      <p:cBhvr>
                                        <p:cTn id="50" dur="1" fill="hold">
                                          <p:stCondLst>
                                            <p:cond delay="0"/>
                                          </p:stCondLst>
                                        </p:cTn>
                                        <p:tgtEl>
                                          <p:spTgt spid="11">
                                            <p:txEl>
                                              <p:pRg st="0" end="0"/>
                                            </p:txEl>
                                          </p:spTgt>
                                        </p:tgtEl>
                                        <p:attrNameLst>
                                          <p:attrName>style.visibility</p:attrName>
                                        </p:attrNameLst>
                                      </p:cBhvr>
                                      <p:to>
                                        <p:strVal val="visible"/>
                                      </p:to>
                                    </p:set>
                                    <p:anim calcmode="lin" valueType="num">
                                      <p:cBhvr>
                                        <p:cTn id="51" dur="1000" fill="hold"/>
                                        <p:tgtEl>
                                          <p:spTgt spid="11">
                                            <p:txEl>
                                              <p:pRg st="0" end="0"/>
                                            </p:txEl>
                                          </p:spTgt>
                                        </p:tgtEl>
                                        <p:attrNameLst>
                                          <p:attrName>ppt_w</p:attrName>
                                        </p:attrNameLst>
                                      </p:cBhvr>
                                      <p:tavLst>
                                        <p:tav tm="0">
                                          <p:val>
                                            <p:strVal val="#ppt_w*0.70"/>
                                          </p:val>
                                        </p:tav>
                                        <p:tav tm="100000">
                                          <p:val>
                                            <p:strVal val="#ppt_w"/>
                                          </p:val>
                                        </p:tav>
                                      </p:tavLst>
                                    </p:anim>
                                    <p:anim calcmode="lin" valueType="num">
                                      <p:cBhvr>
                                        <p:cTn id="52" dur="1000" fill="hold"/>
                                        <p:tgtEl>
                                          <p:spTgt spid="11">
                                            <p:txEl>
                                              <p:pRg st="0" end="0"/>
                                            </p:txEl>
                                          </p:spTgt>
                                        </p:tgtEl>
                                        <p:attrNameLst>
                                          <p:attrName>ppt_h</p:attrName>
                                        </p:attrNameLst>
                                      </p:cBhvr>
                                      <p:tavLst>
                                        <p:tav tm="0">
                                          <p:val>
                                            <p:strVal val="#ppt_h"/>
                                          </p:val>
                                        </p:tav>
                                        <p:tav tm="100000">
                                          <p:val>
                                            <p:strVal val="#ppt_h"/>
                                          </p:val>
                                        </p:tav>
                                      </p:tavLst>
                                    </p:anim>
                                    <p:animEffect transition="in" filter="fade">
                                      <p:cBhvr>
                                        <p:cTn id="53" dur="1000"/>
                                        <p:tgtEl>
                                          <p:spTgt spid="11">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26630"/>
                                        </p:tgtEl>
                                        <p:attrNameLst>
                                          <p:attrName>style.visibility</p:attrName>
                                        </p:attrNameLst>
                                      </p:cBhvr>
                                      <p:to>
                                        <p:strVal val="visible"/>
                                      </p:to>
                                    </p:set>
                                    <p:animEffect transition="in" filter="fade">
                                      <p:cBhvr>
                                        <p:cTn id="58" dur="2000"/>
                                        <p:tgtEl>
                                          <p:spTgt spid="26630"/>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3">
                                            <p:txEl>
                                              <p:pRg st="0" end="0"/>
                                            </p:txEl>
                                          </p:spTgt>
                                        </p:tgtEl>
                                        <p:attrNameLst>
                                          <p:attrName>style.visibility</p:attrName>
                                        </p:attrNameLst>
                                      </p:cBhvr>
                                      <p:to>
                                        <p:strVal val="visible"/>
                                      </p:to>
                                    </p:set>
                                    <p:animEffect transition="in" filter="fade">
                                      <p:cBhvr>
                                        <p:cTn id="63" dur="2000"/>
                                        <p:tgtEl>
                                          <p:spTgt spid="13">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26631"/>
                                        </p:tgtEl>
                                        <p:attrNameLst>
                                          <p:attrName>style.visibility</p:attrName>
                                        </p:attrNameLst>
                                      </p:cBhvr>
                                      <p:to>
                                        <p:strVal val="visible"/>
                                      </p:to>
                                    </p:set>
                                    <p:animEffect transition="in" filter="wipe(down)">
                                      <p:cBhvr>
                                        <p:cTn id="68" dur="500"/>
                                        <p:tgtEl>
                                          <p:spTgt spid="26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5" grpId="0" build="allAtOnce"/>
      <p:bldP spid="8" grpId="0" build="allAtOnce"/>
      <p:bldP spid="9" grpId="0" build="allAtOnce"/>
      <p:bldP spid="11" grpId="0" build="allAtOnce"/>
      <p:bldP spid="1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Grouping Method Factor</a:t>
            </a:r>
            <a:br>
              <a:rPr lang="en-US" dirty="0" smtClean="0"/>
            </a:br>
            <a:r>
              <a:rPr lang="en-US" dirty="0" smtClean="0"/>
              <a:t>ax² + bx + c (a ≠ 0) </a:t>
            </a:r>
            <a:endParaRPr lang="en-US" dirty="0"/>
          </a:p>
        </p:txBody>
      </p:sp>
      <p:sp>
        <p:nvSpPr>
          <p:cNvPr id="3" name="Content Placeholder 2"/>
          <p:cNvSpPr>
            <a:spLocks noGrp="1"/>
          </p:cNvSpPr>
          <p:nvPr>
            <p:ph idx="1"/>
          </p:nvPr>
        </p:nvSpPr>
        <p:spPr/>
        <p:txBody>
          <a:bodyPr/>
          <a:lstStyle/>
          <a:p>
            <a:r>
              <a:rPr lang="en-US" b="1" dirty="0" smtClean="0"/>
              <a:t>1.  Multiply the coefficients of the first and last terms(ac).</a:t>
            </a:r>
          </a:p>
          <a:p>
            <a:r>
              <a:rPr lang="en-US" b="1" dirty="0" smtClean="0"/>
              <a:t>2.  Find two integers whose product is ac and whose sum is b. (if no pair of integers can be found, then the trinomial cannot be factored further and is a </a:t>
            </a:r>
            <a:r>
              <a:rPr lang="en-US" b="1" dirty="0" smtClean="0">
                <a:solidFill>
                  <a:schemeClr val="bg1"/>
                </a:solidFill>
              </a:rPr>
              <a:t>prime polynomial.)</a:t>
            </a:r>
            <a:r>
              <a:rPr lang="en-US" b="1" dirty="0" smtClean="0"/>
              <a:t>  </a:t>
            </a:r>
          </a:p>
          <a:p>
            <a:r>
              <a:rPr lang="en-US" b="1" dirty="0" smtClean="0"/>
              <a:t>3.  Rewrite the middle terms bx as the sum of two terms whose coefficients are the integers found in Step 2.</a:t>
            </a:r>
          </a:p>
          <a:p>
            <a:r>
              <a:rPr lang="en-US" b="1" dirty="0" smtClean="0"/>
              <a:t>4.  Factor by grouping.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nvGraphicFramePr>
        <p:xfrm>
          <a:off x="4724400" y="609600"/>
          <a:ext cx="2765919" cy="725487"/>
        </p:xfrm>
        <a:graphic>
          <a:graphicData uri="http://schemas.openxmlformats.org/presentationml/2006/ole">
            <p:oleObj spid="_x0000_s27650" name="Equation" r:id="rId3" imgW="774360" imgH="203040" progId="">
              <p:embed/>
            </p:oleObj>
          </a:graphicData>
        </a:graphic>
      </p:graphicFrame>
      <p:sp>
        <p:nvSpPr>
          <p:cNvPr id="4" name="TextBox 3"/>
          <p:cNvSpPr txBox="1"/>
          <p:nvPr/>
        </p:nvSpPr>
        <p:spPr>
          <a:xfrm>
            <a:off x="457200" y="381000"/>
            <a:ext cx="2971800" cy="1015663"/>
          </a:xfrm>
          <a:prstGeom prst="rect">
            <a:avLst/>
          </a:prstGeom>
          <a:solidFill>
            <a:srgbClr val="00B0F0"/>
          </a:solidFill>
        </p:spPr>
        <p:txBody>
          <a:bodyPr wrap="square" rtlCol="0">
            <a:spAutoFit/>
          </a:bodyPr>
          <a:lstStyle/>
          <a:p>
            <a:r>
              <a:rPr lang="en-US" sz="2000" b="1" dirty="0" smtClean="0">
                <a:solidFill>
                  <a:schemeClr val="bg1"/>
                </a:solidFill>
              </a:rPr>
              <a:t>Factor out the GCF from all the terms.  In this case, the GCF is 1</a:t>
            </a:r>
            <a:endParaRPr lang="en-US" sz="2000" b="1" dirty="0">
              <a:solidFill>
                <a:schemeClr val="bg1"/>
              </a:solidFill>
            </a:endParaRPr>
          </a:p>
        </p:txBody>
      </p:sp>
      <p:sp>
        <p:nvSpPr>
          <p:cNvPr id="5" name="TextBox 4"/>
          <p:cNvSpPr txBox="1"/>
          <p:nvPr/>
        </p:nvSpPr>
        <p:spPr>
          <a:xfrm>
            <a:off x="304800" y="1600200"/>
            <a:ext cx="3657600" cy="923330"/>
          </a:xfrm>
          <a:prstGeom prst="rect">
            <a:avLst/>
          </a:prstGeom>
          <a:solidFill>
            <a:schemeClr val="tx1"/>
          </a:solidFill>
        </p:spPr>
        <p:txBody>
          <a:bodyPr wrap="square" rtlCol="0">
            <a:spAutoFit/>
          </a:bodyPr>
          <a:lstStyle/>
          <a:p>
            <a:r>
              <a:rPr lang="en-US" b="1" dirty="0" smtClean="0">
                <a:solidFill>
                  <a:schemeClr val="bg1"/>
                </a:solidFill>
              </a:rPr>
              <a:t>Step 1.  </a:t>
            </a:r>
            <a:r>
              <a:rPr lang="en-US" dirty="0" smtClean="0">
                <a:solidFill>
                  <a:schemeClr val="bg1"/>
                </a:solidFill>
              </a:rPr>
              <a:t>The trinomial is written in the form  ax² +bx + c.</a:t>
            </a:r>
          </a:p>
          <a:p>
            <a:r>
              <a:rPr lang="en-US" dirty="0" smtClean="0">
                <a:solidFill>
                  <a:schemeClr val="bg1"/>
                </a:solidFill>
              </a:rPr>
              <a:t>Find the product ac = (2)(6) = 12 </a:t>
            </a:r>
            <a:endParaRPr lang="en-US" dirty="0">
              <a:solidFill>
                <a:schemeClr val="bg1"/>
              </a:solidFill>
            </a:endParaRPr>
          </a:p>
        </p:txBody>
      </p:sp>
      <p:sp>
        <p:nvSpPr>
          <p:cNvPr id="6" name="TextBox 5"/>
          <p:cNvSpPr txBox="1"/>
          <p:nvPr/>
        </p:nvSpPr>
        <p:spPr>
          <a:xfrm>
            <a:off x="5410200" y="1981200"/>
            <a:ext cx="3276600" cy="830997"/>
          </a:xfrm>
          <a:prstGeom prst="rect">
            <a:avLst/>
          </a:prstGeom>
          <a:solidFill>
            <a:srgbClr val="FF5050"/>
          </a:solidFill>
        </p:spPr>
        <p:txBody>
          <a:bodyPr wrap="square" rtlCol="0">
            <a:spAutoFit/>
          </a:bodyPr>
          <a:lstStyle/>
          <a:p>
            <a:r>
              <a:rPr lang="en-US" sz="2400" b="1" dirty="0" smtClean="0"/>
              <a:t>TIP:</a:t>
            </a:r>
          </a:p>
          <a:p>
            <a:r>
              <a:rPr lang="en-US" sz="2400" b="1" dirty="0" smtClean="0"/>
              <a:t>       a = 2, b = 7, c = 3</a:t>
            </a:r>
            <a:endParaRPr lang="en-US" sz="2400" b="1" dirty="0"/>
          </a:p>
        </p:txBody>
      </p:sp>
      <p:cxnSp>
        <p:nvCxnSpPr>
          <p:cNvPr id="8" name="Straight Arrow Connector 7"/>
          <p:cNvCxnSpPr/>
          <p:nvPr/>
        </p:nvCxnSpPr>
        <p:spPr>
          <a:xfrm rot="16200000" flipV="1">
            <a:off x="4914900" y="1333500"/>
            <a:ext cx="1143000" cy="1066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rot="16200000" flipV="1">
            <a:off x="5905500" y="1409700"/>
            <a:ext cx="1219200" cy="685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rot="16200000" flipV="1">
            <a:off x="6896100" y="1638300"/>
            <a:ext cx="1219200" cy="381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381000" y="2895600"/>
            <a:ext cx="3581400" cy="1477328"/>
          </a:xfrm>
          <a:prstGeom prst="rect">
            <a:avLst/>
          </a:prstGeom>
          <a:solidFill>
            <a:schemeClr val="tx1"/>
          </a:solidFill>
        </p:spPr>
        <p:txBody>
          <a:bodyPr wrap="square" rtlCol="0">
            <a:spAutoFit/>
          </a:bodyPr>
          <a:lstStyle/>
          <a:p>
            <a:r>
              <a:rPr lang="en-US" b="1" dirty="0" smtClean="0">
                <a:solidFill>
                  <a:schemeClr val="bg1"/>
                </a:solidFill>
              </a:rPr>
              <a:t>Step 2.  </a:t>
            </a:r>
            <a:r>
              <a:rPr lang="en-US" dirty="0" smtClean="0">
                <a:solidFill>
                  <a:schemeClr val="bg1"/>
                </a:solidFill>
              </a:rPr>
              <a:t>List all the factors of ac and search for the pair whose sum equals  the value of b.  That is, list the factors of 12 and find the pair whose sum equals 7.</a:t>
            </a:r>
            <a:endParaRPr lang="en-US" b="1" dirty="0">
              <a:solidFill>
                <a:schemeClr val="bg1"/>
              </a:solidFill>
            </a:endParaRPr>
          </a:p>
        </p:txBody>
      </p:sp>
      <p:sp>
        <p:nvSpPr>
          <p:cNvPr id="18" name="TextBox 17"/>
          <p:cNvSpPr txBox="1"/>
          <p:nvPr/>
        </p:nvSpPr>
        <p:spPr>
          <a:xfrm>
            <a:off x="5715000" y="3581400"/>
            <a:ext cx="2819400" cy="1384995"/>
          </a:xfrm>
          <a:prstGeom prst="rect">
            <a:avLst/>
          </a:prstGeom>
          <a:solidFill>
            <a:schemeClr val="accent1">
              <a:lumMod val="20000"/>
              <a:lumOff val="80000"/>
            </a:schemeClr>
          </a:solidFill>
        </p:spPr>
        <p:txBody>
          <a:bodyPr wrap="square" rtlCol="0">
            <a:spAutoFit/>
          </a:bodyPr>
          <a:lstStyle/>
          <a:p>
            <a:r>
              <a:rPr lang="en-US" sz="2400" b="1" u="sng" dirty="0" smtClean="0">
                <a:solidFill>
                  <a:schemeClr val="bg1"/>
                </a:solidFill>
              </a:rPr>
              <a:t>12</a:t>
            </a:r>
            <a:r>
              <a:rPr lang="en-US" sz="2400" b="1" dirty="0" smtClean="0">
                <a:solidFill>
                  <a:schemeClr val="bg1"/>
                </a:solidFill>
              </a:rPr>
              <a:t>                 </a:t>
            </a:r>
            <a:r>
              <a:rPr lang="en-US" sz="2400" b="1" u="sng" dirty="0" smtClean="0">
                <a:solidFill>
                  <a:schemeClr val="bg1"/>
                </a:solidFill>
              </a:rPr>
              <a:t>12 </a:t>
            </a:r>
          </a:p>
          <a:p>
            <a:r>
              <a:rPr lang="en-US" sz="2000" b="1" dirty="0" smtClean="0">
                <a:solidFill>
                  <a:schemeClr val="bg1"/>
                </a:solidFill>
              </a:rPr>
              <a:t>1∙12              (-1)(-12)</a:t>
            </a:r>
          </a:p>
          <a:p>
            <a:r>
              <a:rPr lang="en-US" sz="2000" b="1" dirty="0" smtClean="0">
                <a:solidFill>
                  <a:schemeClr val="bg1"/>
                </a:solidFill>
              </a:rPr>
              <a:t>2∙6                  (2)(6)</a:t>
            </a:r>
          </a:p>
          <a:p>
            <a:r>
              <a:rPr lang="en-US" sz="2000" b="1" dirty="0" smtClean="0">
                <a:solidFill>
                  <a:srgbClr val="FF0000"/>
                </a:solidFill>
              </a:rPr>
              <a:t>3∙4                  (3)(4)</a:t>
            </a:r>
            <a:endParaRPr lang="en-US" sz="2400" b="1" u="sng" dirty="0">
              <a:solidFill>
                <a:srgbClr val="FF0000"/>
              </a:solidFill>
            </a:endParaRPr>
          </a:p>
        </p:txBody>
      </p:sp>
      <p:sp>
        <p:nvSpPr>
          <p:cNvPr id="19" name="TextBox 18"/>
          <p:cNvSpPr txBox="1"/>
          <p:nvPr/>
        </p:nvSpPr>
        <p:spPr>
          <a:xfrm>
            <a:off x="381000" y="4343400"/>
            <a:ext cx="3581400" cy="923330"/>
          </a:xfrm>
          <a:prstGeom prst="rect">
            <a:avLst/>
          </a:prstGeom>
          <a:solidFill>
            <a:schemeClr val="tx1"/>
          </a:solidFill>
        </p:spPr>
        <p:txBody>
          <a:bodyPr wrap="square" rtlCol="0">
            <a:spAutoFit/>
          </a:bodyPr>
          <a:lstStyle/>
          <a:p>
            <a:r>
              <a:rPr lang="en-US" b="1" dirty="0" smtClean="0">
                <a:solidFill>
                  <a:schemeClr val="bg1"/>
                </a:solidFill>
              </a:rPr>
              <a:t> </a:t>
            </a:r>
            <a:r>
              <a:rPr lang="en-US" dirty="0" smtClean="0">
                <a:solidFill>
                  <a:schemeClr val="bg1"/>
                </a:solidFill>
              </a:rPr>
              <a:t>The numbers 3 and 4 satisfy both conditions:  3 ∙ 4 = 12     </a:t>
            </a:r>
          </a:p>
          <a:p>
            <a:r>
              <a:rPr lang="en-US" dirty="0" smtClean="0">
                <a:solidFill>
                  <a:schemeClr val="bg1"/>
                </a:solidFill>
              </a:rPr>
              <a:t>3 + 4 = 7</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fade">
                                      <p:cBhvr>
                                        <p:cTn id="12" dur="2000"/>
                                        <p:tgtEl>
                                          <p:spTgt spid="4">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20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Effect transition="in" filter="fade">
                                      <p:cBhvr>
                                        <p:cTn id="20" dur="2000"/>
                                        <p:tgtEl>
                                          <p:spTgt spid="5">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fade">
                                      <p:cBhvr>
                                        <p:cTn id="23" dur="2000"/>
                                        <p:tgtEl>
                                          <p:spTgt spid="5">
                                            <p:txEl>
                                              <p:pRg st="0" end="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fade">
                                      <p:cBhvr>
                                        <p:cTn id="26" dur="2000"/>
                                        <p:tgtEl>
                                          <p:spTgt spid="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animEffect transition="in" filter="fade">
                                      <p:cBhvr>
                                        <p:cTn id="31" dur="2000"/>
                                        <p:tgtEl>
                                          <p:spTgt spid="6">
                                            <p:bg/>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fade">
                                      <p:cBhvr>
                                        <p:cTn id="34" dur="2000"/>
                                        <p:tgtEl>
                                          <p:spTgt spid="6">
                                            <p:txEl>
                                              <p:pRg st="0" end="0"/>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fade">
                                      <p:cBhvr>
                                        <p:cTn id="37" dur="20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2000"/>
                                        <p:tgtEl>
                                          <p:spTgt spid="8"/>
                                        </p:tgtEl>
                                      </p:cBhvr>
                                    </p:animEffect>
                                  </p:childTnLst>
                                </p:cTn>
                              </p:par>
                              <p:par>
                                <p:cTn id="43" presetID="10" presetClass="entr" presetSubtype="0"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2000"/>
                                        <p:tgtEl>
                                          <p:spTgt spid="11"/>
                                        </p:tgtEl>
                                      </p:cBhvr>
                                    </p:animEffect>
                                  </p:childTnLst>
                                </p:cTn>
                              </p:par>
                              <p:par>
                                <p:cTn id="46" presetID="10" presetClass="entr" presetSubtype="0" fill="hold"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20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7">
                                            <p:bg/>
                                          </p:spTgt>
                                        </p:tgtEl>
                                        <p:attrNameLst>
                                          <p:attrName>style.visibility</p:attrName>
                                        </p:attrNameLst>
                                      </p:cBhvr>
                                      <p:to>
                                        <p:strVal val="visible"/>
                                      </p:to>
                                    </p:set>
                                    <p:animEffect transition="in" filter="fade">
                                      <p:cBhvr>
                                        <p:cTn id="53" dur="2000"/>
                                        <p:tgtEl>
                                          <p:spTgt spid="17">
                                            <p:bg/>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7">
                                            <p:txEl>
                                              <p:pRg st="0" end="0"/>
                                            </p:txEl>
                                          </p:spTgt>
                                        </p:tgtEl>
                                        <p:attrNameLst>
                                          <p:attrName>style.visibility</p:attrName>
                                        </p:attrNameLst>
                                      </p:cBhvr>
                                      <p:to>
                                        <p:strVal val="visible"/>
                                      </p:to>
                                    </p:set>
                                    <p:animEffect transition="in" filter="fade">
                                      <p:cBhvr>
                                        <p:cTn id="56" dur="2000"/>
                                        <p:tgtEl>
                                          <p:spTgt spid="17">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8">
                                            <p:bg/>
                                          </p:spTgt>
                                        </p:tgtEl>
                                        <p:attrNameLst>
                                          <p:attrName>style.visibility</p:attrName>
                                        </p:attrNameLst>
                                      </p:cBhvr>
                                      <p:to>
                                        <p:strVal val="visible"/>
                                      </p:to>
                                    </p:set>
                                    <p:animEffect transition="in" filter="fade">
                                      <p:cBhvr>
                                        <p:cTn id="61" dur="2000"/>
                                        <p:tgtEl>
                                          <p:spTgt spid="18">
                                            <p:bg/>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8">
                                            <p:txEl>
                                              <p:pRg st="0" end="0"/>
                                            </p:txEl>
                                          </p:spTgt>
                                        </p:tgtEl>
                                        <p:attrNameLst>
                                          <p:attrName>style.visibility</p:attrName>
                                        </p:attrNameLst>
                                      </p:cBhvr>
                                      <p:to>
                                        <p:strVal val="visible"/>
                                      </p:to>
                                    </p:set>
                                    <p:animEffect transition="in" filter="fade">
                                      <p:cBhvr>
                                        <p:cTn id="66" dur="2000"/>
                                        <p:tgtEl>
                                          <p:spTgt spid="18">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18">
                                            <p:txEl>
                                              <p:pRg st="1" end="1"/>
                                            </p:txEl>
                                          </p:spTgt>
                                        </p:tgtEl>
                                        <p:attrNameLst>
                                          <p:attrName>style.visibility</p:attrName>
                                        </p:attrNameLst>
                                      </p:cBhvr>
                                      <p:to>
                                        <p:strVal val="visible"/>
                                      </p:to>
                                    </p:set>
                                    <p:animEffect transition="in" filter="fade">
                                      <p:cBhvr>
                                        <p:cTn id="71" dur="2000"/>
                                        <p:tgtEl>
                                          <p:spTgt spid="18">
                                            <p:txEl>
                                              <p:pRg st="1" end="1"/>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8">
                                            <p:txEl>
                                              <p:pRg st="2" end="2"/>
                                            </p:txEl>
                                          </p:spTgt>
                                        </p:tgtEl>
                                        <p:attrNameLst>
                                          <p:attrName>style.visibility</p:attrName>
                                        </p:attrNameLst>
                                      </p:cBhvr>
                                      <p:to>
                                        <p:strVal val="visible"/>
                                      </p:to>
                                    </p:set>
                                    <p:animEffect transition="in" filter="fade">
                                      <p:cBhvr>
                                        <p:cTn id="76" dur="2000"/>
                                        <p:tgtEl>
                                          <p:spTgt spid="18">
                                            <p:txEl>
                                              <p:pRg st="2" end="2"/>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18">
                                            <p:txEl>
                                              <p:pRg st="3" end="3"/>
                                            </p:txEl>
                                          </p:spTgt>
                                        </p:tgtEl>
                                        <p:attrNameLst>
                                          <p:attrName>style.visibility</p:attrName>
                                        </p:attrNameLst>
                                      </p:cBhvr>
                                      <p:to>
                                        <p:strVal val="visible"/>
                                      </p:to>
                                    </p:set>
                                    <p:animEffect transition="in" filter="fade">
                                      <p:cBhvr>
                                        <p:cTn id="81" dur="2000"/>
                                        <p:tgtEl>
                                          <p:spTgt spid="18">
                                            <p:txEl>
                                              <p:pRg st="3" end="3"/>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19">
                                            <p:bg/>
                                          </p:spTgt>
                                        </p:tgtEl>
                                        <p:attrNameLst>
                                          <p:attrName>style.visibility</p:attrName>
                                        </p:attrNameLst>
                                      </p:cBhvr>
                                      <p:to>
                                        <p:strVal val="visible"/>
                                      </p:to>
                                    </p:set>
                                    <p:animEffect transition="in" filter="fade">
                                      <p:cBhvr>
                                        <p:cTn id="86" dur="2000"/>
                                        <p:tgtEl>
                                          <p:spTgt spid="19">
                                            <p:bg/>
                                          </p:spTgt>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19">
                                            <p:txEl>
                                              <p:pRg st="0" end="0"/>
                                            </p:txEl>
                                          </p:spTgt>
                                        </p:tgtEl>
                                        <p:attrNameLst>
                                          <p:attrName>style.visibility</p:attrName>
                                        </p:attrNameLst>
                                      </p:cBhvr>
                                      <p:to>
                                        <p:strVal val="visible"/>
                                      </p:to>
                                    </p:set>
                                    <p:animEffect transition="in" filter="fade">
                                      <p:cBhvr>
                                        <p:cTn id="89" dur="2000"/>
                                        <p:tgtEl>
                                          <p:spTgt spid="19">
                                            <p:txEl>
                                              <p:pRg st="0" end="0"/>
                                            </p:txEl>
                                          </p:spTgt>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19">
                                            <p:txEl>
                                              <p:pRg st="1" end="1"/>
                                            </p:txEl>
                                          </p:spTgt>
                                        </p:tgtEl>
                                        <p:attrNameLst>
                                          <p:attrName>style.visibility</p:attrName>
                                        </p:attrNameLst>
                                      </p:cBhvr>
                                      <p:to>
                                        <p:strVal val="visible"/>
                                      </p:to>
                                    </p:set>
                                    <p:animEffect transition="in" filter="fade">
                                      <p:cBhvr>
                                        <p:cTn id="92" dur="2000"/>
                                        <p:tgtEl>
                                          <p:spTgt spid="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P spid="6" grpId="0" build="allAtOnce" animBg="1"/>
      <p:bldP spid="17" grpId="0" build="allAtOnce" animBg="1"/>
      <p:bldP spid="18" grpId="0" build="p" animBg="1"/>
      <p:bldP spid="19" grpId="0"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4" name="Object 2"/>
          <p:cNvGraphicFramePr>
            <a:graphicFrameLocks noChangeAspect="1"/>
          </p:cNvGraphicFramePr>
          <p:nvPr/>
        </p:nvGraphicFramePr>
        <p:xfrm>
          <a:off x="4724400" y="609600"/>
          <a:ext cx="2765425" cy="725488"/>
        </p:xfrm>
        <a:graphic>
          <a:graphicData uri="http://schemas.openxmlformats.org/presentationml/2006/ole">
            <p:oleObj spid="_x0000_s28674" name="Equation" r:id="rId3" imgW="774360" imgH="203040" progId="">
              <p:embed/>
            </p:oleObj>
          </a:graphicData>
        </a:graphic>
      </p:graphicFrame>
      <p:sp>
        <p:nvSpPr>
          <p:cNvPr id="3" name="TextBox 2"/>
          <p:cNvSpPr txBox="1"/>
          <p:nvPr/>
        </p:nvSpPr>
        <p:spPr>
          <a:xfrm>
            <a:off x="381000" y="609600"/>
            <a:ext cx="3200400" cy="1477328"/>
          </a:xfrm>
          <a:prstGeom prst="rect">
            <a:avLst/>
          </a:prstGeom>
          <a:solidFill>
            <a:schemeClr val="tx1"/>
          </a:solidFill>
        </p:spPr>
        <p:txBody>
          <a:bodyPr wrap="square" rtlCol="0">
            <a:spAutoFit/>
          </a:bodyPr>
          <a:lstStyle/>
          <a:p>
            <a:r>
              <a:rPr lang="en-US" b="1" dirty="0" smtClean="0">
                <a:solidFill>
                  <a:schemeClr val="bg1"/>
                </a:solidFill>
              </a:rPr>
              <a:t>Step 3.  </a:t>
            </a:r>
            <a:r>
              <a:rPr lang="en-US" dirty="0" smtClean="0">
                <a:solidFill>
                  <a:schemeClr val="bg1"/>
                </a:solidFill>
              </a:rPr>
              <a:t>Write the middle term of the trinomial as the sum of two terms whose coefficients are the selected pair of numbers: 3 and 4</a:t>
            </a:r>
            <a:endParaRPr lang="en-US" b="1" dirty="0">
              <a:solidFill>
                <a:schemeClr val="bg1"/>
              </a:solidFill>
            </a:endParaRPr>
          </a:p>
        </p:txBody>
      </p:sp>
      <p:graphicFrame>
        <p:nvGraphicFramePr>
          <p:cNvPr id="5" name="Object 4"/>
          <p:cNvGraphicFramePr>
            <a:graphicFrameLocks noChangeAspect="1"/>
          </p:cNvGraphicFramePr>
          <p:nvPr/>
        </p:nvGraphicFramePr>
        <p:xfrm>
          <a:off x="4343400" y="2057400"/>
          <a:ext cx="3943350" cy="685800"/>
        </p:xfrm>
        <a:graphic>
          <a:graphicData uri="http://schemas.openxmlformats.org/presentationml/2006/ole">
            <p:oleObj spid="_x0000_s28675" name="Equation" r:id="rId4" imgW="1168200" imgH="203040" progId="">
              <p:embed/>
            </p:oleObj>
          </a:graphicData>
        </a:graphic>
      </p:graphicFrame>
      <p:cxnSp>
        <p:nvCxnSpPr>
          <p:cNvPr id="7" name="Straight Arrow Connector 6"/>
          <p:cNvCxnSpPr/>
          <p:nvPr/>
        </p:nvCxnSpPr>
        <p:spPr>
          <a:xfrm rot="5400000" flipH="1" flipV="1">
            <a:off x="5867400" y="1676400"/>
            <a:ext cx="685800" cy="76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rot="10800000">
            <a:off x="6248400" y="1371600"/>
            <a:ext cx="838200" cy="685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609600" y="2971800"/>
            <a:ext cx="3124200" cy="369332"/>
          </a:xfrm>
          <a:prstGeom prst="rect">
            <a:avLst/>
          </a:prstGeom>
          <a:solidFill>
            <a:schemeClr val="tx1"/>
          </a:solidFill>
        </p:spPr>
        <p:txBody>
          <a:bodyPr wrap="square" rtlCol="0">
            <a:spAutoFit/>
          </a:bodyPr>
          <a:lstStyle/>
          <a:p>
            <a:r>
              <a:rPr lang="en-US" b="1" dirty="0" smtClean="0">
                <a:solidFill>
                  <a:schemeClr val="bg1"/>
                </a:solidFill>
              </a:rPr>
              <a:t>Step 4.  </a:t>
            </a:r>
            <a:r>
              <a:rPr lang="en-US" dirty="0" smtClean="0">
                <a:solidFill>
                  <a:schemeClr val="bg1"/>
                </a:solidFill>
              </a:rPr>
              <a:t>Factor by grouping.</a:t>
            </a:r>
            <a:endParaRPr lang="en-US" b="1" dirty="0">
              <a:solidFill>
                <a:schemeClr val="bg1"/>
              </a:solidFill>
            </a:endParaRPr>
          </a:p>
        </p:txBody>
      </p:sp>
      <p:graphicFrame>
        <p:nvGraphicFramePr>
          <p:cNvPr id="28676" name="Object 4"/>
          <p:cNvGraphicFramePr>
            <a:graphicFrameLocks noChangeAspect="1"/>
          </p:cNvGraphicFramePr>
          <p:nvPr/>
        </p:nvGraphicFramePr>
        <p:xfrm>
          <a:off x="4346575" y="3614738"/>
          <a:ext cx="4243388" cy="771525"/>
        </p:xfrm>
        <a:graphic>
          <a:graphicData uri="http://schemas.openxmlformats.org/presentationml/2006/ole">
            <p:oleObj spid="_x0000_s28676" name="Equation" r:id="rId5" imgW="1257120" imgH="228600" progId="">
              <p:embed/>
            </p:oleObj>
          </a:graphicData>
        </a:graphic>
      </p:graphicFrame>
      <p:graphicFrame>
        <p:nvGraphicFramePr>
          <p:cNvPr id="28677" name="Object 5"/>
          <p:cNvGraphicFramePr>
            <a:graphicFrameLocks noChangeAspect="1"/>
          </p:cNvGraphicFramePr>
          <p:nvPr/>
        </p:nvGraphicFramePr>
        <p:xfrm>
          <a:off x="4343400" y="3657600"/>
          <a:ext cx="4286250" cy="685800"/>
        </p:xfrm>
        <a:graphic>
          <a:graphicData uri="http://schemas.openxmlformats.org/presentationml/2006/ole">
            <p:oleObj spid="_x0000_s28677" name="Equation" r:id="rId6" imgW="1269720" imgH="203040" progId="">
              <p:embed/>
            </p:oleObj>
          </a:graphicData>
        </a:graphic>
      </p:graphicFrame>
      <p:sp>
        <p:nvSpPr>
          <p:cNvPr id="15" name="AutoShape 35"/>
          <p:cNvSpPr>
            <a:spLocks noChangeArrowheads="1"/>
          </p:cNvSpPr>
          <p:nvPr/>
        </p:nvSpPr>
        <p:spPr bwMode="auto">
          <a:xfrm>
            <a:off x="7010400" y="3581400"/>
            <a:ext cx="1676400" cy="762000"/>
          </a:xfrm>
          <a:prstGeom prst="roundRect">
            <a:avLst>
              <a:gd name="adj" fmla="val 16667"/>
            </a:avLst>
          </a:prstGeom>
          <a:noFill/>
          <a:ln w="57150">
            <a:solidFill>
              <a:srgbClr val="FF9966"/>
            </a:solidFill>
            <a:round/>
            <a:headEnd/>
            <a:tailEnd/>
          </a:ln>
          <a:effectLst/>
        </p:spPr>
        <p:txBody>
          <a:bodyPr wrap="none" anchor="ctr"/>
          <a:lstStyle/>
          <a:p>
            <a:endParaRPr lang="en-US" dirty="0"/>
          </a:p>
        </p:txBody>
      </p:sp>
      <p:sp>
        <p:nvSpPr>
          <p:cNvPr id="16" name="AutoShape 35"/>
          <p:cNvSpPr>
            <a:spLocks noChangeArrowheads="1"/>
          </p:cNvSpPr>
          <p:nvPr/>
        </p:nvSpPr>
        <p:spPr bwMode="auto">
          <a:xfrm>
            <a:off x="4724400" y="3581400"/>
            <a:ext cx="1524000" cy="838200"/>
          </a:xfrm>
          <a:prstGeom prst="roundRect">
            <a:avLst>
              <a:gd name="adj" fmla="val 16667"/>
            </a:avLst>
          </a:prstGeom>
          <a:noFill/>
          <a:ln w="57150">
            <a:solidFill>
              <a:srgbClr val="FF9966"/>
            </a:solidFill>
            <a:round/>
            <a:headEnd/>
            <a:tailEnd/>
          </a:ln>
          <a:effectLst/>
        </p:spPr>
        <p:txBody>
          <a:bodyPr wrap="none" anchor="ctr"/>
          <a:lstStyle/>
          <a:p>
            <a:endParaRPr lang="en-US" dirty="0"/>
          </a:p>
        </p:txBody>
      </p:sp>
      <p:sp>
        <p:nvSpPr>
          <p:cNvPr id="17" name="Line 36"/>
          <p:cNvSpPr>
            <a:spLocks noChangeShapeType="1"/>
          </p:cNvSpPr>
          <p:nvPr/>
        </p:nvSpPr>
        <p:spPr bwMode="auto">
          <a:xfrm flipH="1">
            <a:off x="6736080" y="4191000"/>
            <a:ext cx="45719" cy="1371600"/>
          </a:xfrm>
          <a:prstGeom prst="line">
            <a:avLst/>
          </a:prstGeom>
          <a:noFill/>
          <a:ln w="38100">
            <a:solidFill>
              <a:srgbClr val="00FF00"/>
            </a:solidFill>
            <a:round/>
            <a:headEnd/>
            <a:tailEnd type="triangle" w="med" len="med"/>
          </a:ln>
          <a:effectLst/>
        </p:spPr>
        <p:txBody>
          <a:bodyPr/>
          <a:lstStyle/>
          <a:p>
            <a:endParaRPr lang="en-US" dirty="0"/>
          </a:p>
        </p:txBody>
      </p:sp>
      <p:sp>
        <p:nvSpPr>
          <p:cNvPr id="18" name="Line 36"/>
          <p:cNvSpPr>
            <a:spLocks noChangeShapeType="1"/>
          </p:cNvSpPr>
          <p:nvPr/>
        </p:nvSpPr>
        <p:spPr bwMode="auto">
          <a:xfrm>
            <a:off x="4572000" y="4191000"/>
            <a:ext cx="1219200" cy="1447800"/>
          </a:xfrm>
          <a:prstGeom prst="line">
            <a:avLst/>
          </a:prstGeom>
          <a:noFill/>
          <a:ln w="38100">
            <a:solidFill>
              <a:srgbClr val="00FF00"/>
            </a:solidFill>
            <a:round/>
            <a:headEnd/>
            <a:tailEnd type="triangle" w="med" len="med"/>
          </a:ln>
          <a:effectLst/>
        </p:spPr>
        <p:txBody>
          <a:bodyPr/>
          <a:lstStyle/>
          <a:p>
            <a:endParaRPr lang="en-US" dirty="0"/>
          </a:p>
        </p:txBody>
      </p:sp>
      <p:graphicFrame>
        <p:nvGraphicFramePr>
          <p:cNvPr id="20" name="Object 19"/>
          <p:cNvGraphicFramePr>
            <a:graphicFrameLocks noChangeAspect="1"/>
          </p:cNvGraphicFramePr>
          <p:nvPr/>
        </p:nvGraphicFramePr>
        <p:xfrm>
          <a:off x="5334000" y="5638800"/>
          <a:ext cx="2071450" cy="762000"/>
        </p:xfrm>
        <a:graphic>
          <a:graphicData uri="http://schemas.openxmlformats.org/presentationml/2006/ole">
            <p:oleObj spid="_x0000_s28679" name="Equation" r:id="rId7" imgW="444240" imgH="203040" progId="">
              <p:embed/>
            </p:oleObj>
          </a:graphicData>
        </a:graphic>
      </p:graphicFrame>
      <p:graphicFrame>
        <p:nvGraphicFramePr>
          <p:cNvPr id="19" name="Object 18"/>
          <p:cNvGraphicFramePr>
            <a:graphicFrameLocks noChangeAspect="1"/>
          </p:cNvGraphicFramePr>
          <p:nvPr/>
        </p:nvGraphicFramePr>
        <p:xfrm>
          <a:off x="3452813" y="5638800"/>
          <a:ext cx="1905000" cy="762000"/>
        </p:xfrm>
        <a:graphic>
          <a:graphicData uri="http://schemas.openxmlformats.org/presentationml/2006/ole">
            <p:oleObj spid="_x0000_s28678" name="Equation" r:id="rId8" imgW="507960" imgH="203040" progId="">
              <p:embed/>
            </p:oleObj>
          </a:graphicData>
        </a:graphic>
      </p:graphicFrame>
      <p:sp>
        <p:nvSpPr>
          <p:cNvPr id="21" name="AutoShape 35"/>
          <p:cNvSpPr>
            <a:spLocks noChangeArrowheads="1"/>
          </p:cNvSpPr>
          <p:nvPr/>
        </p:nvSpPr>
        <p:spPr bwMode="auto">
          <a:xfrm>
            <a:off x="3657600" y="5562600"/>
            <a:ext cx="1524000" cy="838200"/>
          </a:xfrm>
          <a:prstGeom prst="roundRect">
            <a:avLst>
              <a:gd name="adj" fmla="val 16667"/>
            </a:avLst>
          </a:prstGeom>
          <a:noFill/>
          <a:ln w="57150">
            <a:solidFill>
              <a:srgbClr val="FF9966"/>
            </a:solidFill>
            <a:round/>
            <a:headEnd/>
            <a:tailEnd/>
          </a:ln>
          <a:effectLst/>
        </p:spPr>
        <p:txBody>
          <a:bodyPr wrap="none" anchor="ct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2000"/>
                                        <p:tgtEl>
                                          <p:spTgt spid="286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bg/>
                                          </p:spTgt>
                                        </p:tgtEl>
                                        <p:attrNameLst>
                                          <p:attrName>style.visibility</p:attrName>
                                        </p:attrNameLst>
                                      </p:cBhvr>
                                      <p:to>
                                        <p:strVal val="visible"/>
                                      </p:to>
                                    </p:set>
                                    <p:animEffect transition="in" filter="fade">
                                      <p:cBhvr>
                                        <p:cTn id="37" dur="2000"/>
                                        <p:tgtEl>
                                          <p:spTgt spid="12">
                                            <p:bg/>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2">
                                            <p:txEl>
                                              <p:pRg st="0" end="0"/>
                                            </p:txEl>
                                          </p:spTgt>
                                        </p:tgtEl>
                                        <p:attrNameLst>
                                          <p:attrName>style.visibility</p:attrName>
                                        </p:attrNameLst>
                                      </p:cBhvr>
                                      <p:to>
                                        <p:strVal val="visible"/>
                                      </p:to>
                                    </p:set>
                                    <p:animEffect transition="in" filter="fade">
                                      <p:cBhvr>
                                        <p:cTn id="40" dur="2000"/>
                                        <p:tgtEl>
                                          <p:spTgt spid="12">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8676"/>
                                        </p:tgtEl>
                                        <p:attrNameLst>
                                          <p:attrName>style.visibility</p:attrName>
                                        </p:attrNameLst>
                                      </p:cBhvr>
                                      <p:to>
                                        <p:strVal val="visible"/>
                                      </p:to>
                                    </p:set>
                                    <p:animEffect transition="in" filter="fade">
                                      <p:cBhvr>
                                        <p:cTn id="45" dur="2000"/>
                                        <p:tgtEl>
                                          <p:spTgt spid="2867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28677"/>
                                        </p:tgtEl>
                                        <p:attrNameLst>
                                          <p:attrName>style.visibility</p:attrName>
                                        </p:attrNameLst>
                                      </p:cBhvr>
                                      <p:to>
                                        <p:strVal val="visible"/>
                                      </p:to>
                                    </p:set>
                                    <p:animEffect transition="in" filter="fade">
                                      <p:cBhvr>
                                        <p:cTn id="50" dur="2000"/>
                                        <p:tgtEl>
                                          <p:spTgt spid="2867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20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dissolve">
                                      <p:cBhvr>
                                        <p:cTn id="60" dur="500"/>
                                        <p:tgtEl>
                                          <p:spTgt spid="16"/>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dissolve">
                                      <p:cBhvr>
                                        <p:cTn id="65" dur="500"/>
                                        <p:tgtEl>
                                          <p:spTgt spid="15"/>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2000"/>
                                        <p:tgtEl>
                                          <p:spTgt spid="21"/>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20"/>
                                        </p:tgtEl>
                                        <p:attrNameLst>
                                          <p:attrName>style.visibility</p:attrName>
                                        </p:attrNameLst>
                                      </p:cBhvr>
                                      <p:to>
                                        <p:strVal val="visible"/>
                                      </p:to>
                                    </p:set>
                                    <p:animEffect transition="in" filter="fade">
                                      <p:cBhvr>
                                        <p:cTn id="75" dur="2000"/>
                                        <p:tgtEl>
                                          <p:spTgt spid="20"/>
                                        </p:tgtEl>
                                      </p:cBhvr>
                                    </p:animEffect>
                                  </p:childTnLst>
                                </p:cTn>
                              </p:par>
                            </p:childTnLst>
                          </p:cTn>
                        </p:par>
                        <p:par>
                          <p:cTn id="76" fill="hold">
                            <p:stCondLst>
                              <p:cond delay="2000"/>
                            </p:stCondLst>
                            <p:childTnLst>
                              <p:par>
                                <p:cTn id="77" presetID="22" presetClass="entr" presetSubtype="1" fill="hold" grpId="0" nodeType="after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wipe(up)">
                                      <p:cBhvr>
                                        <p:cTn id="79" dur="500"/>
                                        <p:tgtEl>
                                          <p:spTgt spid="18"/>
                                        </p:tgtEl>
                                      </p:cBhvr>
                                    </p:animEffect>
                                  </p:childTnLst>
                                </p:cTn>
                              </p:par>
                            </p:childTnLst>
                          </p:cTn>
                        </p:par>
                        <p:par>
                          <p:cTn id="80" fill="hold">
                            <p:stCondLst>
                              <p:cond delay="2500"/>
                            </p:stCondLst>
                            <p:childTnLst>
                              <p:par>
                                <p:cTn id="81" presetID="22" presetClass="entr" presetSubtype="1" fill="hold" grpId="0" nodeType="after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wipe(up)">
                                      <p:cBhvr>
                                        <p:cTn id="8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2" grpId="0" build="allAtOnce" animBg="1"/>
      <p:bldP spid="15" grpId="0" animBg="1"/>
      <p:bldP spid="16" grpId="0" animBg="1"/>
      <p:bldP spid="17" grpId="0" animBg="1"/>
      <p:bldP spid="18" grpId="0"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nvGraphicFramePr>
        <p:xfrm>
          <a:off x="4572000" y="381000"/>
          <a:ext cx="2992438" cy="725487"/>
        </p:xfrm>
        <a:graphic>
          <a:graphicData uri="http://schemas.openxmlformats.org/presentationml/2006/ole">
            <p:oleObj spid="_x0000_s32770" name="Equation" r:id="rId3" imgW="838080" imgH="203040" progId="">
              <p:embed/>
            </p:oleObj>
          </a:graphicData>
        </a:graphic>
      </p:graphicFrame>
      <p:sp>
        <p:nvSpPr>
          <p:cNvPr id="4" name="TextBox 3"/>
          <p:cNvSpPr txBox="1"/>
          <p:nvPr/>
        </p:nvSpPr>
        <p:spPr>
          <a:xfrm>
            <a:off x="457200" y="381000"/>
            <a:ext cx="2971800" cy="1015663"/>
          </a:xfrm>
          <a:prstGeom prst="rect">
            <a:avLst/>
          </a:prstGeom>
          <a:solidFill>
            <a:srgbClr val="00B0F0"/>
          </a:solidFill>
        </p:spPr>
        <p:txBody>
          <a:bodyPr wrap="square" rtlCol="0">
            <a:spAutoFit/>
          </a:bodyPr>
          <a:lstStyle/>
          <a:p>
            <a:r>
              <a:rPr lang="en-US" sz="2000" b="1" dirty="0" smtClean="0">
                <a:solidFill>
                  <a:schemeClr val="bg1"/>
                </a:solidFill>
              </a:rPr>
              <a:t>First rewrite the polynomial in the form ax² + bx +c</a:t>
            </a:r>
            <a:endParaRPr lang="en-US" sz="2000" b="1" dirty="0">
              <a:solidFill>
                <a:schemeClr val="bg1"/>
              </a:solidFill>
            </a:endParaRPr>
          </a:p>
        </p:txBody>
      </p:sp>
      <p:sp>
        <p:nvSpPr>
          <p:cNvPr id="5" name="TextBox 4"/>
          <p:cNvSpPr txBox="1"/>
          <p:nvPr/>
        </p:nvSpPr>
        <p:spPr>
          <a:xfrm>
            <a:off x="304800" y="1600200"/>
            <a:ext cx="3657600" cy="923330"/>
          </a:xfrm>
          <a:prstGeom prst="rect">
            <a:avLst/>
          </a:prstGeom>
          <a:solidFill>
            <a:schemeClr val="tx1"/>
          </a:solidFill>
        </p:spPr>
        <p:txBody>
          <a:bodyPr wrap="square" rtlCol="0">
            <a:spAutoFit/>
          </a:bodyPr>
          <a:lstStyle/>
          <a:p>
            <a:r>
              <a:rPr lang="en-US" b="1" dirty="0" smtClean="0">
                <a:solidFill>
                  <a:schemeClr val="bg1"/>
                </a:solidFill>
              </a:rPr>
              <a:t>Step 1.  </a:t>
            </a:r>
            <a:r>
              <a:rPr lang="en-US" dirty="0" smtClean="0">
                <a:solidFill>
                  <a:schemeClr val="bg1"/>
                </a:solidFill>
              </a:rPr>
              <a:t>The trinomial is written in the form  ax² +bx + c.</a:t>
            </a:r>
          </a:p>
          <a:p>
            <a:r>
              <a:rPr lang="en-US" dirty="0" smtClean="0">
                <a:solidFill>
                  <a:schemeClr val="bg1"/>
                </a:solidFill>
              </a:rPr>
              <a:t>Find the product ac = (8)(-3) </a:t>
            </a:r>
            <a:endParaRPr lang="en-US" dirty="0">
              <a:solidFill>
                <a:schemeClr val="bg1"/>
              </a:solidFill>
            </a:endParaRPr>
          </a:p>
        </p:txBody>
      </p:sp>
      <p:sp>
        <p:nvSpPr>
          <p:cNvPr id="6" name="TextBox 5"/>
          <p:cNvSpPr txBox="1"/>
          <p:nvPr/>
        </p:nvSpPr>
        <p:spPr>
          <a:xfrm>
            <a:off x="5410200" y="1981200"/>
            <a:ext cx="3276600" cy="830997"/>
          </a:xfrm>
          <a:prstGeom prst="rect">
            <a:avLst/>
          </a:prstGeom>
          <a:solidFill>
            <a:srgbClr val="FF5050"/>
          </a:solidFill>
        </p:spPr>
        <p:txBody>
          <a:bodyPr wrap="square" rtlCol="0">
            <a:spAutoFit/>
          </a:bodyPr>
          <a:lstStyle/>
          <a:p>
            <a:r>
              <a:rPr lang="en-US" sz="2400" b="1" dirty="0" smtClean="0"/>
              <a:t>TIP:</a:t>
            </a:r>
          </a:p>
          <a:p>
            <a:r>
              <a:rPr lang="en-US" sz="2400" b="1" dirty="0" smtClean="0"/>
              <a:t>       a = 8, b = -2, c = -3</a:t>
            </a:r>
            <a:endParaRPr lang="en-US" sz="2400" b="1" dirty="0"/>
          </a:p>
        </p:txBody>
      </p:sp>
      <p:cxnSp>
        <p:nvCxnSpPr>
          <p:cNvPr id="8" name="Straight Arrow Connector 7"/>
          <p:cNvCxnSpPr/>
          <p:nvPr/>
        </p:nvCxnSpPr>
        <p:spPr>
          <a:xfrm rot="16200000" flipV="1">
            <a:off x="4914900" y="1333500"/>
            <a:ext cx="1143000" cy="1066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rot="16200000" flipV="1">
            <a:off x="5905500" y="1409700"/>
            <a:ext cx="1219200" cy="685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rot="16200000" flipV="1">
            <a:off x="6896100" y="1638300"/>
            <a:ext cx="1219200" cy="381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381000" y="2895600"/>
            <a:ext cx="3581400" cy="1477328"/>
          </a:xfrm>
          <a:prstGeom prst="rect">
            <a:avLst/>
          </a:prstGeom>
          <a:solidFill>
            <a:schemeClr val="tx1"/>
          </a:solidFill>
        </p:spPr>
        <p:txBody>
          <a:bodyPr wrap="square" rtlCol="0">
            <a:spAutoFit/>
          </a:bodyPr>
          <a:lstStyle/>
          <a:p>
            <a:r>
              <a:rPr lang="en-US" b="1" dirty="0" smtClean="0">
                <a:solidFill>
                  <a:schemeClr val="bg1"/>
                </a:solidFill>
              </a:rPr>
              <a:t>Step 2.  </a:t>
            </a:r>
            <a:r>
              <a:rPr lang="en-US" dirty="0" smtClean="0">
                <a:solidFill>
                  <a:schemeClr val="bg1"/>
                </a:solidFill>
              </a:rPr>
              <a:t>List all the factors of ac and search for the pair whose sum equals  the value of b.  That is, list the factors of -24 and find the pair whose sum equals -2.</a:t>
            </a:r>
            <a:endParaRPr lang="en-US" b="1" dirty="0">
              <a:solidFill>
                <a:schemeClr val="bg1"/>
              </a:solidFill>
            </a:endParaRPr>
          </a:p>
        </p:txBody>
      </p:sp>
      <p:sp>
        <p:nvSpPr>
          <p:cNvPr id="18" name="TextBox 17"/>
          <p:cNvSpPr txBox="1"/>
          <p:nvPr/>
        </p:nvSpPr>
        <p:spPr>
          <a:xfrm>
            <a:off x="5715000" y="3581400"/>
            <a:ext cx="2819400" cy="1754326"/>
          </a:xfrm>
          <a:prstGeom prst="rect">
            <a:avLst/>
          </a:prstGeom>
          <a:solidFill>
            <a:schemeClr val="accent1">
              <a:lumMod val="20000"/>
              <a:lumOff val="80000"/>
            </a:schemeClr>
          </a:solidFill>
        </p:spPr>
        <p:txBody>
          <a:bodyPr wrap="square" rtlCol="0">
            <a:spAutoFit/>
          </a:bodyPr>
          <a:lstStyle/>
          <a:p>
            <a:r>
              <a:rPr lang="en-US" sz="2400" b="1" u="sng" dirty="0" smtClean="0">
                <a:solidFill>
                  <a:schemeClr val="bg1"/>
                </a:solidFill>
              </a:rPr>
              <a:t>-24</a:t>
            </a:r>
            <a:r>
              <a:rPr lang="en-US" sz="2400" b="1" dirty="0" smtClean="0">
                <a:solidFill>
                  <a:schemeClr val="bg1"/>
                </a:solidFill>
              </a:rPr>
              <a:t>                 </a:t>
            </a:r>
            <a:r>
              <a:rPr lang="en-US" sz="2400" b="1" u="sng" dirty="0" smtClean="0">
                <a:solidFill>
                  <a:schemeClr val="bg1"/>
                </a:solidFill>
              </a:rPr>
              <a:t>-24 </a:t>
            </a:r>
          </a:p>
          <a:p>
            <a:r>
              <a:rPr lang="en-US" sz="2000" b="1" dirty="0" smtClean="0">
                <a:solidFill>
                  <a:schemeClr val="bg1"/>
                </a:solidFill>
              </a:rPr>
              <a:t>-1∙24                 (-8)(3)</a:t>
            </a:r>
          </a:p>
          <a:p>
            <a:r>
              <a:rPr lang="en-US" sz="2000" b="1" dirty="0" smtClean="0">
                <a:solidFill>
                  <a:schemeClr val="bg1"/>
                </a:solidFill>
              </a:rPr>
              <a:t>-2∙12                 (-12)(2)</a:t>
            </a:r>
          </a:p>
          <a:p>
            <a:r>
              <a:rPr lang="en-US" sz="2000" b="1" dirty="0" smtClean="0">
                <a:solidFill>
                  <a:schemeClr val="bg1"/>
                </a:solidFill>
              </a:rPr>
              <a:t>-4 ∙6   </a:t>
            </a:r>
            <a:r>
              <a:rPr lang="en-US" sz="2000" b="1" dirty="0" smtClean="0">
                <a:solidFill>
                  <a:srgbClr val="FF0000"/>
                </a:solidFill>
              </a:rPr>
              <a:t>               (-6)(4)</a:t>
            </a:r>
          </a:p>
          <a:p>
            <a:r>
              <a:rPr lang="en-US" sz="2000" b="1" dirty="0" smtClean="0">
                <a:solidFill>
                  <a:schemeClr val="bg1"/>
                </a:solidFill>
              </a:rPr>
              <a:t>-3∙8                   (-24)(1)                   </a:t>
            </a:r>
            <a:endParaRPr lang="en-US" sz="2400" b="1" dirty="0">
              <a:solidFill>
                <a:schemeClr val="bg1"/>
              </a:solidFill>
            </a:endParaRPr>
          </a:p>
        </p:txBody>
      </p:sp>
      <p:sp>
        <p:nvSpPr>
          <p:cNvPr id="19" name="TextBox 18"/>
          <p:cNvSpPr txBox="1"/>
          <p:nvPr/>
        </p:nvSpPr>
        <p:spPr>
          <a:xfrm>
            <a:off x="381000" y="4343400"/>
            <a:ext cx="3962400" cy="646331"/>
          </a:xfrm>
          <a:prstGeom prst="rect">
            <a:avLst/>
          </a:prstGeom>
          <a:solidFill>
            <a:schemeClr val="tx1"/>
          </a:solidFill>
        </p:spPr>
        <p:txBody>
          <a:bodyPr wrap="square" rtlCol="0">
            <a:spAutoFit/>
          </a:bodyPr>
          <a:lstStyle/>
          <a:p>
            <a:r>
              <a:rPr lang="en-US" b="1" dirty="0" smtClean="0">
                <a:solidFill>
                  <a:schemeClr val="bg1"/>
                </a:solidFill>
              </a:rPr>
              <a:t> </a:t>
            </a:r>
            <a:r>
              <a:rPr lang="en-US" dirty="0" smtClean="0">
                <a:solidFill>
                  <a:schemeClr val="bg1"/>
                </a:solidFill>
              </a:rPr>
              <a:t>The numbers -6 and 4 satisfy both conditions:  -6∙ 4 = -24    -6 + 4 = -2</a:t>
            </a:r>
            <a:endParaRPr lang="en-US" b="1" dirty="0">
              <a:solidFill>
                <a:schemeClr val="bg1"/>
              </a:solidFill>
            </a:endParaRPr>
          </a:p>
        </p:txBody>
      </p:sp>
      <p:sp>
        <p:nvSpPr>
          <p:cNvPr id="12" name="TextBox 11"/>
          <p:cNvSpPr txBox="1"/>
          <p:nvPr/>
        </p:nvSpPr>
        <p:spPr>
          <a:xfrm>
            <a:off x="1828800" y="990600"/>
            <a:ext cx="1600200" cy="369332"/>
          </a:xfrm>
          <a:prstGeom prst="rect">
            <a:avLst/>
          </a:prstGeom>
          <a:solidFill>
            <a:schemeClr val="accent2"/>
          </a:solidFill>
        </p:spPr>
        <p:txBody>
          <a:bodyPr wrap="square" rtlCol="0">
            <a:spAutoFit/>
          </a:bodyPr>
          <a:lstStyle/>
          <a:p>
            <a:r>
              <a:rPr lang="en-US" b="1" dirty="0" smtClean="0">
                <a:solidFill>
                  <a:schemeClr val="bg1"/>
                </a:solidFill>
              </a:rPr>
              <a:t>The GCF is 1</a:t>
            </a:r>
            <a:endParaRPr lang="en-US" b="1" dirty="0">
              <a:solidFill>
                <a:schemeClr val="bg1"/>
              </a:solidFill>
            </a:endParaRPr>
          </a:p>
        </p:txBody>
      </p:sp>
      <p:graphicFrame>
        <p:nvGraphicFramePr>
          <p:cNvPr id="32771" name="Object 3"/>
          <p:cNvGraphicFramePr>
            <a:graphicFrameLocks noChangeAspect="1"/>
          </p:cNvGraphicFramePr>
          <p:nvPr/>
        </p:nvGraphicFramePr>
        <p:xfrm>
          <a:off x="4572001" y="304799"/>
          <a:ext cx="2961964" cy="803333"/>
        </p:xfrm>
        <a:graphic>
          <a:graphicData uri="http://schemas.openxmlformats.org/presentationml/2006/ole">
            <p:oleObj spid="_x0000_s32771" name="Equation" r:id="rId4" imgW="749160" imgH="20304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fade">
                                      <p:cBhvr>
                                        <p:cTn id="12" dur="2000"/>
                                        <p:tgtEl>
                                          <p:spTgt spid="4">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20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2771"/>
                                        </p:tgtEl>
                                        <p:attrNameLst>
                                          <p:attrName>style.visibility</p:attrName>
                                        </p:attrNameLst>
                                      </p:cBhvr>
                                      <p:to>
                                        <p:strVal val="visible"/>
                                      </p:to>
                                    </p:set>
                                    <p:animEffect transition="in" filter="fade">
                                      <p:cBhvr>
                                        <p:cTn id="20" dur="2000"/>
                                        <p:tgtEl>
                                          <p:spTgt spid="3277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bg/>
                                          </p:spTgt>
                                        </p:tgtEl>
                                        <p:attrNameLst>
                                          <p:attrName>style.visibility</p:attrName>
                                        </p:attrNameLst>
                                      </p:cBhvr>
                                      <p:to>
                                        <p:strVal val="visible"/>
                                      </p:to>
                                    </p:set>
                                    <p:animEffect transition="in" filter="fade">
                                      <p:cBhvr>
                                        <p:cTn id="25" dur="2000"/>
                                        <p:tgtEl>
                                          <p:spTgt spid="12">
                                            <p:bg/>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xEl>
                                              <p:pRg st="0" end="0"/>
                                            </p:txEl>
                                          </p:spTgt>
                                        </p:tgtEl>
                                        <p:attrNameLst>
                                          <p:attrName>style.visibility</p:attrName>
                                        </p:attrNameLst>
                                      </p:cBhvr>
                                      <p:to>
                                        <p:strVal val="visible"/>
                                      </p:to>
                                    </p:set>
                                    <p:animEffect transition="in" filter="fade">
                                      <p:cBhvr>
                                        <p:cTn id="28" dur="2000"/>
                                        <p:tgtEl>
                                          <p:spTgt spid="12">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bg/>
                                          </p:spTgt>
                                        </p:tgtEl>
                                        <p:attrNameLst>
                                          <p:attrName>style.visibility</p:attrName>
                                        </p:attrNameLst>
                                      </p:cBhvr>
                                      <p:to>
                                        <p:strVal val="visible"/>
                                      </p:to>
                                    </p:set>
                                    <p:animEffect transition="in" filter="fade">
                                      <p:cBhvr>
                                        <p:cTn id="33" dur="2000"/>
                                        <p:tgtEl>
                                          <p:spTgt spid="5">
                                            <p:bg/>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
                                            <p:txEl>
                                              <p:pRg st="0" end="0"/>
                                            </p:txEl>
                                          </p:spTgt>
                                        </p:tgtEl>
                                        <p:attrNameLst>
                                          <p:attrName>style.visibility</p:attrName>
                                        </p:attrNameLst>
                                      </p:cBhvr>
                                      <p:to>
                                        <p:strVal val="visible"/>
                                      </p:to>
                                    </p:set>
                                    <p:animEffect transition="in" filter="fade">
                                      <p:cBhvr>
                                        <p:cTn id="36" dur="2000"/>
                                        <p:tgtEl>
                                          <p:spTgt spid="5">
                                            <p:txEl>
                                              <p:pRg st="0" end="0"/>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animEffect transition="in" filter="fade">
                                      <p:cBhvr>
                                        <p:cTn id="39" dur="2000"/>
                                        <p:tgtEl>
                                          <p:spTgt spid="5">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bg/>
                                          </p:spTgt>
                                        </p:tgtEl>
                                        <p:attrNameLst>
                                          <p:attrName>style.visibility</p:attrName>
                                        </p:attrNameLst>
                                      </p:cBhvr>
                                      <p:to>
                                        <p:strVal val="visible"/>
                                      </p:to>
                                    </p:set>
                                    <p:animEffect transition="in" filter="fade">
                                      <p:cBhvr>
                                        <p:cTn id="44" dur="2000"/>
                                        <p:tgtEl>
                                          <p:spTgt spid="6">
                                            <p:bg/>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fade">
                                      <p:cBhvr>
                                        <p:cTn id="47" dur="2000"/>
                                        <p:tgtEl>
                                          <p:spTgt spid="6">
                                            <p:txEl>
                                              <p:pRg st="0" end="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
                                            <p:txEl>
                                              <p:pRg st="1" end="1"/>
                                            </p:txEl>
                                          </p:spTgt>
                                        </p:tgtEl>
                                        <p:attrNameLst>
                                          <p:attrName>style.visibility</p:attrName>
                                        </p:attrNameLst>
                                      </p:cBhvr>
                                      <p:to>
                                        <p:strVal val="visible"/>
                                      </p:to>
                                    </p:set>
                                    <p:animEffect transition="in" filter="fade">
                                      <p:cBhvr>
                                        <p:cTn id="50" dur="2000"/>
                                        <p:tgtEl>
                                          <p:spTgt spid="6">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2000"/>
                                        <p:tgtEl>
                                          <p:spTgt spid="8"/>
                                        </p:tgtEl>
                                      </p:cBhvr>
                                    </p:animEffect>
                                  </p:childTnLst>
                                </p:cTn>
                              </p:par>
                              <p:par>
                                <p:cTn id="56" presetID="10" presetClass="entr" presetSubtype="0" fill="hold" nodeType="with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2000"/>
                                        <p:tgtEl>
                                          <p:spTgt spid="11"/>
                                        </p:tgtEl>
                                      </p:cBhvr>
                                    </p:animEffect>
                                  </p:childTnLst>
                                </p:cTn>
                              </p:par>
                              <p:par>
                                <p:cTn id="59" presetID="10" presetClass="entr" presetSubtype="0" fill="hold" nodeType="with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fade">
                                      <p:cBhvr>
                                        <p:cTn id="61" dur="2000"/>
                                        <p:tgtEl>
                                          <p:spTgt spid="13"/>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7">
                                            <p:bg/>
                                          </p:spTgt>
                                        </p:tgtEl>
                                        <p:attrNameLst>
                                          <p:attrName>style.visibility</p:attrName>
                                        </p:attrNameLst>
                                      </p:cBhvr>
                                      <p:to>
                                        <p:strVal val="visible"/>
                                      </p:to>
                                    </p:set>
                                    <p:animEffect transition="in" filter="fade">
                                      <p:cBhvr>
                                        <p:cTn id="66" dur="2000"/>
                                        <p:tgtEl>
                                          <p:spTgt spid="17">
                                            <p:bg/>
                                          </p:spTgt>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7">
                                            <p:txEl>
                                              <p:pRg st="0" end="0"/>
                                            </p:txEl>
                                          </p:spTgt>
                                        </p:tgtEl>
                                        <p:attrNameLst>
                                          <p:attrName>style.visibility</p:attrName>
                                        </p:attrNameLst>
                                      </p:cBhvr>
                                      <p:to>
                                        <p:strVal val="visible"/>
                                      </p:to>
                                    </p:set>
                                    <p:animEffect transition="in" filter="fade">
                                      <p:cBhvr>
                                        <p:cTn id="69" dur="2000"/>
                                        <p:tgtEl>
                                          <p:spTgt spid="17">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8">
                                            <p:bg/>
                                          </p:spTgt>
                                        </p:tgtEl>
                                        <p:attrNameLst>
                                          <p:attrName>style.visibility</p:attrName>
                                        </p:attrNameLst>
                                      </p:cBhvr>
                                      <p:to>
                                        <p:strVal val="visible"/>
                                      </p:to>
                                    </p:set>
                                    <p:animEffect transition="in" filter="fade">
                                      <p:cBhvr>
                                        <p:cTn id="74" dur="2000"/>
                                        <p:tgtEl>
                                          <p:spTgt spid="18">
                                            <p:bg/>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8">
                                            <p:txEl>
                                              <p:pRg st="0" end="0"/>
                                            </p:txEl>
                                          </p:spTgt>
                                        </p:tgtEl>
                                        <p:attrNameLst>
                                          <p:attrName>style.visibility</p:attrName>
                                        </p:attrNameLst>
                                      </p:cBhvr>
                                      <p:to>
                                        <p:strVal val="visible"/>
                                      </p:to>
                                    </p:set>
                                    <p:animEffect transition="in" filter="fade">
                                      <p:cBhvr>
                                        <p:cTn id="79" dur="2000"/>
                                        <p:tgtEl>
                                          <p:spTgt spid="18">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8">
                                            <p:txEl>
                                              <p:pRg st="1" end="1"/>
                                            </p:txEl>
                                          </p:spTgt>
                                        </p:tgtEl>
                                        <p:attrNameLst>
                                          <p:attrName>style.visibility</p:attrName>
                                        </p:attrNameLst>
                                      </p:cBhvr>
                                      <p:to>
                                        <p:strVal val="visible"/>
                                      </p:to>
                                    </p:set>
                                    <p:animEffect transition="in" filter="fade">
                                      <p:cBhvr>
                                        <p:cTn id="84" dur="2000"/>
                                        <p:tgtEl>
                                          <p:spTgt spid="18">
                                            <p:txEl>
                                              <p:pRg st="1" end="1"/>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8">
                                            <p:txEl>
                                              <p:pRg st="2" end="2"/>
                                            </p:txEl>
                                          </p:spTgt>
                                        </p:tgtEl>
                                        <p:attrNameLst>
                                          <p:attrName>style.visibility</p:attrName>
                                        </p:attrNameLst>
                                      </p:cBhvr>
                                      <p:to>
                                        <p:strVal val="visible"/>
                                      </p:to>
                                    </p:set>
                                    <p:animEffect transition="in" filter="fade">
                                      <p:cBhvr>
                                        <p:cTn id="89" dur="2000"/>
                                        <p:tgtEl>
                                          <p:spTgt spid="18">
                                            <p:txEl>
                                              <p:pRg st="2" end="2"/>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18">
                                            <p:txEl>
                                              <p:pRg st="3" end="3"/>
                                            </p:txEl>
                                          </p:spTgt>
                                        </p:tgtEl>
                                        <p:attrNameLst>
                                          <p:attrName>style.visibility</p:attrName>
                                        </p:attrNameLst>
                                      </p:cBhvr>
                                      <p:to>
                                        <p:strVal val="visible"/>
                                      </p:to>
                                    </p:set>
                                    <p:animEffect transition="in" filter="fade">
                                      <p:cBhvr>
                                        <p:cTn id="94" dur="2000"/>
                                        <p:tgtEl>
                                          <p:spTgt spid="18">
                                            <p:txEl>
                                              <p:pRg st="3" end="3"/>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18">
                                            <p:txEl>
                                              <p:pRg st="4" end="4"/>
                                            </p:txEl>
                                          </p:spTgt>
                                        </p:tgtEl>
                                        <p:attrNameLst>
                                          <p:attrName>style.visibility</p:attrName>
                                        </p:attrNameLst>
                                      </p:cBhvr>
                                      <p:to>
                                        <p:strVal val="visible"/>
                                      </p:to>
                                    </p:set>
                                    <p:animEffect transition="in" filter="fade">
                                      <p:cBhvr>
                                        <p:cTn id="99" dur="2000"/>
                                        <p:tgtEl>
                                          <p:spTgt spid="18">
                                            <p:txEl>
                                              <p:pRg st="4" end="4"/>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19">
                                            <p:bg/>
                                          </p:spTgt>
                                        </p:tgtEl>
                                        <p:attrNameLst>
                                          <p:attrName>style.visibility</p:attrName>
                                        </p:attrNameLst>
                                      </p:cBhvr>
                                      <p:to>
                                        <p:strVal val="visible"/>
                                      </p:to>
                                    </p:set>
                                    <p:animEffect transition="in" filter="fade">
                                      <p:cBhvr>
                                        <p:cTn id="104" dur="2000"/>
                                        <p:tgtEl>
                                          <p:spTgt spid="19">
                                            <p:bg/>
                                          </p:spTgt>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19">
                                            <p:txEl>
                                              <p:pRg st="0" end="0"/>
                                            </p:txEl>
                                          </p:spTgt>
                                        </p:tgtEl>
                                        <p:attrNameLst>
                                          <p:attrName>style.visibility</p:attrName>
                                        </p:attrNameLst>
                                      </p:cBhvr>
                                      <p:to>
                                        <p:strVal val="visible"/>
                                      </p:to>
                                    </p:set>
                                    <p:animEffect transition="in" filter="fade">
                                      <p:cBhvr>
                                        <p:cTn id="107" dur="20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P spid="6" grpId="0" build="allAtOnce" animBg="1"/>
      <p:bldP spid="17" grpId="0" build="allAtOnce" animBg="1"/>
      <p:bldP spid="18" grpId="0" build="p" animBg="1"/>
      <p:bldP spid="19" grpId="0" build="allAtOnce" animBg="1"/>
      <p:bldP spid="12" grpId="0" build="allAtOnce"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Object 19"/>
          <p:cNvGraphicFramePr>
            <a:graphicFrameLocks noChangeAspect="1"/>
          </p:cNvGraphicFramePr>
          <p:nvPr/>
        </p:nvGraphicFramePr>
        <p:xfrm>
          <a:off x="5334000" y="5638800"/>
          <a:ext cx="2308225" cy="762000"/>
        </p:xfrm>
        <a:graphic>
          <a:graphicData uri="http://schemas.openxmlformats.org/presentationml/2006/ole">
            <p:oleObj spid="_x0000_s33799" name="Equation" r:id="rId3" imgW="495000" imgH="203040" progId="">
              <p:embed/>
            </p:oleObj>
          </a:graphicData>
        </a:graphic>
      </p:graphicFrame>
      <p:graphicFrame>
        <p:nvGraphicFramePr>
          <p:cNvPr id="28674" name="Object 2"/>
          <p:cNvGraphicFramePr>
            <a:graphicFrameLocks noChangeAspect="1"/>
          </p:cNvGraphicFramePr>
          <p:nvPr/>
        </p:nvGraphicFramePr>
        <p:xfrm>
          <a:off x="4768850" y="609600"/>
          <a:ext cx="2674938" cy="725488"/>
        </p:xfrm>
        <a:graphic>
          <a:graphicData uri="http://schemas.openxmlformats.org/presentationml/2006/ole">
            <p:oleObj spid="_x0000_s33794" name="Equation" r:id="rId4" imgW="749160" imgH="203040" progId="">
              <p:embed/>
            </p:oleObj>
          </a:graphicData>
        </a:graphic>
      </p:graphicFrame>
      <p:sp>
        <p:nvSpPr>
          <p:cNvPr id="3" name="TextBox 2"/>
          <p:cNvSpPr txBox="1"/>
          <p:nvPr/>
        </p:nvSpPr>
        <p:spPr>
          <a:xfrm>
            <a:off x="381000" y="609600"/>
            <a:ext cx="3200400" cy="1477328"/>
          </a:xfrm>
          <a:prstGeom prst="rect">
            <a:avLst/>
          </a:prstGeom>
          <a:solidFill>
            <a:schemeClr val="tx1"/>
          </a:solidFill>
        </p:spPr>
        <p:txBody>
          <a:bodyPr wrap="square" rtlCol="0">
            <a:spAutoFit/>
          </a:bodyPr>
          <a:lstStyle/>
          <a:p>
            <a:r>
              <a:rPr lang="en-US" b="1" dirty="0" smtClean="0">
                <a:solidFill>
                  <a:schemeClr val="bg1"/>
                </a:solidFill>
              </a:rPr>
              <a:t>Step 3.  </a:t>
            </a:r>
            <a:r>
              <a:rPr lang="en-US" dirty="0" smtClean="0">
                <a:solidFill>
                  <a:schemeClr val="bg1"/>
                </a:solidFill>
              </a:rPr>
              <a:t>Write the middle term of the trinomial as the sum of two terms whose coefficients are the selected pair of numbers: -6 and 4</a:t>
            </a:r>
            <a:endParaRPr lang="en-US" b="1" dirty="0">
              <a:solidFill>
                <a:schemeClr val="bg1"/>
              </a:solidFill>
            </a:endParaRPr>
          </a:p>
        </p:txBody>
      </p:sp>
      <p:graphicFrame>
        <p:nvGraphicFramePr>
          <p:cNvPr id="5" name="Object 4"/>
          <p:cNvGraphicFramePr>
            <a:graphicFrameLocks noChangeAspect="1"/>
          </p:cNvGraphicFramePr>
          <p:nvPr/>
        </p:nvGraphicFramePr>
        <p:xfrm>
          <a:off x="4364038" y="2057400"/>
          <a:ext cx="3900487" cy="685800"/>
        </p:xfrm>
        <a:graphic>
          <a:graphicData uri="http://schemas.openxmlformats.org/presentationml/2006/ole">
            <p:oleObj spid="_x0000_s33795" name="Equation" r:id="rId5" imgW="1155600" imgH="203040" progId="">
              <p:embed/>
            </p:oleObj>
          </a:graphicData>
        </a:graphic>
      </p:graphicFrame>
      <p:cxnSp>
        <p:nvCxnSpPr>
          <p:cNvPr id="7" name="Straight Arrow Connector 6"/>
          <p:cNvCxnSpPr/>
          <p:nvPr/>
        </p:nvCxnSpPr>
        <p:spPr>
          <a:xfrm rot="5400000" flipH="1" flipV="1">
            <a:off x="5867400" y="1676400"/>
            <a:ext cx="685800" cy="76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rot="10800000">
            <a:off x="6248400" y="1371600"/>
            <a:ext cx="838200" cy="685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609600" y="2971800"/>
            <a:ext cx="3124200" cy="369332"/>
          </a:xfrm>
          <a:prstGeom prst="rect">
            <a:avLst/>
          </a:prstGeom>
          <a:solidFill>
            <a:schemeClr val="tx1"/>
          </a:solidFill>
        </p:spPr>
        <p:txBody>
          <a:bodyPr wrap="square" rtlCol="0">
            <a:spAutoFit/>
          </a:bodyPr>
          <a:lstStyle/>
          <a:p>
            <a:r>
              <a:rPr lang="en-US" b="1" dirty="0" smtClean="0">
                <a:solidFill>
                  <a:schemeClr val="bg1"/>
                </a:solidFill>
              </a:rPr>
              <a:t>Step 4.  </a:t>
            </a:r>
            <a:r>
              <a:rPr lang="en-US" dirty="0" smtClean="0">
                <a:solidFill>
                  <a:schemeClr val="bg1"/>
                </a:solidFill>
              </a:rPr>
              <a:t>Factor by grouping.</a:t>
            </a:r>
            <a:endParaRPr lang="en-US" b="1" dirty="0">
              <a:solidFill>
                <a:schemeClr val="bg1"/>
              </a:solidFill>
            </a:endParaRPr>
          </a:p>
        </p:txBody>
      </p:sp>
      <p:graphicFrame>
        <p:nvGraphicFramePr>
          <p:cNvPr id="28676" name="Object 4"/>
          <p:cNvGraphicFramePr>
            <a:graphicFrameLocks noChangeAspect="1"/>
          </p:cNvGraphicFramePr>
          <p:nvPr/>
        </p:nvGraphicFramePr>
        <p:xfrm>
          <a:off x="4367213" y="3614738"/>
          <a:ext cx="4200525" cy="771525"/>
        </p:xfrm>
        <a:graphic>
          <a:graphicData uri="http://schemas.openxmlformats.org/presentationml/2006/ole">
            <p:oleObj spid="_x0000_s33796" name="Equation" r:id="rId6" imgW="1244520" imgH="228600" progId="">
              <p:embed/>
            </p:oleObj>
          </a:graphicData>
        </a:graphic>
      </p:graphicFrame>
      <p:graphicFrame>
        <p:nvGraphicFramePr>
          <p:cNvPr id="28677" name="Object 5"/>
          <p:cNvGraphicFramePr>
            <a:graphicFrameLocks noChangeAspect="1"/>
          </p:cNvGraphicFramePr>
          <p:nvPr/>
        </p:nvGraphicFramePr>
        <p:xfrm>
          <a:off x="4191000" y="3657600"/>
          <a:ext cx="4457700" cy="685800"/>
        </p:xfrm>
        <a:graphic>
          <a:graphicData uri="http://schemas.openxmlformats.org/presentationml/2006/ole">
            <p:oleObj spid="_x0000_s33797" name="Equation" r:id="rId7" imgW="1320480" imgH="203040" progId="">
              <p:embed/>
            </p:oleObj>
          </a:graphicData>
        </a:graphic>
      </p:graphicFrame>
      <p:sp>
        <p:nvSpPr>
          <p:cNvPr id="15" name="AutoShape 35"/>
          <p:cNvSpPr>
            <a:spLocks noChangeArrowheads="1"/>
          </p:cNvSpPr>
          <p:nvPr/>
        </p:nvSpPr>
        <p:spPr bwMode="auto">
          <a:xfrm>
            <a:off x="7010400" y="3581400"/>
            <a:ext cx="1676400" cy="762000"/>
          </a:xfrm>
          <a:prstGeom prst="roundRect">
            <a:avLst>
              <a:gd name="adj" fmla="val 16667"/>
            </a:avLst>
          </a:prstGeom>
          <a:noFill/>
          <a:ln w="57150">
            <a:solidFill>
              <a:srgbClr val="FF9966"/>
            </a:solidFill>
            <a:round/>
            <a:headEnd/>
            <a:tailEnd/>
          </a:ln>
          <a:effectLst/>
        </p:spPr>
        <p:txBody>
          <a:bodyPr wrap="none" anchor="ctr"/>
          <a:lstStyle/>
          <a:p>
            <a:endParaRPr lang="en-US" dirty="0"/>
          </a:p>
        </p:txBody>
      </p:sp>
      <p:sp>
        <p:nvSpPr>
          <p:cNvPr id="16" name="AutoShape 35"/>
          <p:cNvSpPr>
            <a:spLocks noChangeArrowheads="1"/>
          </p:cNvSpPr>
          <p:nvPr/>
        </p:nvSpPr>
        <p:spPr bwMode="auto">
          <a:xfrm>
            <a:off x="4724400" y="3581400"/>
            <a:ext cx="1524000" cy="838200"/>
          </a:xfrm>
          <a:prstGeom prst="roundRect">
            <a:avLst>
              <a:gd name="adj" fmla="val 16667"/>
            </a:avLst>
          </a:prstGeom>
          <a:noFill/>
          <a:ln w="57150">
            <a:solidFill>
              <a:srgbClr val="FF9966"/>
            </a:solidFill>
            <a:round/>
            <a:headEnd/>
            <a:tailEnd/>
          </a:ln>
          <a:effectLst/>
        </p:spPr>
        <p:txBody>
          <a:bodyPr wrap="none" anchor="ctr"/>
          <a:lstStyle/>
          <a:p>
            <a:endParaRPr lang="en-US" dirty="0"/>
          </a:p>
        </p:txBody>
      </p:sp>
      <p:sp>
        <p:nvSpPr>
          <p:cNvPr id="17" name="Line 36"/>
          <p:cNvSpPr>
            <a:spLocks noChangeShapeType="1"/>
          </p:cNvSpPr>
          <p:nvPr/>
        </p:nvSpPr>
        <p:spPr bwMode="auto">
          <a:xfrm flipH="1">
            <a:off x="6736080" y="4191000"/>
            <a:ext cx="45719" cy="1371600"/>
          </a:xfrm>
          <a:prstGeom prst="line">
            <a:avLst/>
          </a:prstGeom>
          <a:noFill/>
          <a:ln w="38100">
            <a:solidFill>
              <a:srgbClr val="00FF00"/>
            </a:solidFill>
            <a:round/>
            <a:headEnd/>
            <a:tailEnd type="triangle" w="med" len="med"/>
          </a:ln>
          <a:effectLst/>
        </p:spPr>
        <p:txBody>
          <a:bodyPr/>
          <a:lstStyle/>
          <a:p>
            <a:endParaRPr lang="en-US" dirty="0"/>
          </a:p>
        </p:txBody>
      </p:sp>
      <p:sp>
        <p:nvSpPr>
          <p:cNvPr id="18" name="Line 36"/>
          <p:cNvSpPr>
            <a:spLocks noChangeShapeType="1"/>
          </p:cNvSpPr>
          <p:nvPr/>
        </p:nvSpPr>
        <p:spPr bwMode="auto">
          <a:xfrm>
            <a:off x="4572000" y="4191000"/>
            <a:ext cx="1219200" cy="1447800"/>
          </a:xfrm>
          <a:prstGeom prst="line">
            <a:avLst/>
          </a:prstGeom>
          <a:noFill/>
          <a:ln w="38100">
            <a:solidFill>
              <a:srgbClr val="00FF00"/>
            </a:solidFill>
            <a:round/>
            <a:headEnd/>
            <a:tailEnd type="triangle" w="med" len="med"/>
          </a:ln>
          <a:effectLst/>
        </p:spPr>
        <p:txBody>
          <a:bodyPr/>
          <a:lstStyle/>
          <a:p>
            <a:endParaRPr lang="en-US" dirty="0"/>
          </a:p>
        </p:txBody>
      </p:sp>
      <p:graphicFrame>
        <p:nvGraphicFramePr>
          <p:cNvPr id="19" name="Object 18"/>
          <p:cNvGraphicFramePr>
            <a:graphicFrameLocks noChangeAspect="1"/>
          </p:cNvGraphicFramePr>
          <p:nvPr/>
        </p:nvGraphicFramePr>
        <p:xfrm>
          <a:off x="3452813" y="5638800"/>
          <a:ext cx="1905000" cy="762000"/>
        </p:xfrm>
        <a:graphic>
          <a:graphicData uri="http://schemas.openxmlformats.org/presentationml/2006/ole">
            <p:oleObj spid="_x0000_s33798" name="Equation" r:id="rId8" imgW="507960" imgH="203040" progId="">
              <p:embed/>
            </p:oleObj>
          </a:graphicData>
        </a:graphic>
      </p:graphicFrame>
      <p:sp>
        <p:nvSpPr>
          <p:cNvPr id="21" name="AutoShape 35"/>
          <p:cNvSpPr>
            <a:spLocks noChangeArrowheads="1"/>
          </p:cNvSpPr>
          <p:nvPr/>
        </p:nvSpPr>
        <p:spPr bwMode="auto">
          <a:xfrm>
            <a:off x="3657600" y="5562600"/>
            <a:ext cx="1524000" cy="838200"/>
          </a:xfrm>
          <a:prstGeom prst="roundRect">
            <a:avLst>
              <a:gd name="adj" fmla="val 16667"/>
            </a:avLst>
          </a:prstGeom>
          <a:noFill/>
          <a:ln w="57150">
            <a:solidFill>
              <a:srgbClr val="FF9966"/>
            </a:solidFill>
            <a:round/>
            <a:headEnd/>
            <a:tailEnd/>
          </a:ln>
          <a:effectLst/>
        </p:spPr>
        <p:txBody>
          <a:bodyPr wrap="none" anchor="ct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2000"/>
                                        <p:tgtEl>
                                          <p:spTgt spid="286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bg/>
                                          </p:spTgt>
                                        </p:tgtEl>
                                        <p:attrNameLst>
                                          <p:attrName>style.visibility</p:attrName>
                                        </p:attrNameLst>
                                      </p:cBhvr>
                                      <p:to>
                                        <p:strVal val="visible"/>
                                      </p:to>
                                    </p:set>
                                    <p:animEffect transition="in" filter="fade">
                                      <p:cBhvr>
                                        <p:cTn id="37" dur="2000"/>
                                        <p:tgtEl>
                                          <p:spTgt spid="12">
                                            <p:bg/>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2">
                                            <p:txEl>
                                              <p:pRg st="0" end="0"/>
                                            </p:txEl>
                                          </p:spTgt>
                                        </p:tgtEl>
                                        <p:attrNameLst>
                                          <p:attrName>style.visibility</p:attrName>
                                        </p:attrNameLst>
                                      </p:cBhvr>
                                      <p:to>
                                        <p:strVal val="visible"/>
                                      </p:to>
                                    </p:set>
                                    <p:animEffect transition="in" filter="fade">
                                      <p:cBhvr>
                                        <p:cTn id="40" dur="2000"/>
                                        <p:tgtEl>
                                          <p:spTgt spid="12">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8676"/>
                                        </p:tgtEl>
                                        <p:attrNameLst>
                                          <p:attrName>style.visibility</p:attrName>
                                        </p:attrNameLst>
                                      </p:cBhvr>
                                      <p:to>
                                        <p:strVal val="visible"/>
                                      </p:to>
                                    </p:set>
                                    <p:animEffect transition="in" filter="fade">
                                      <p:cBhvr>
                                        <p:cTn id="45" dur="2000"/>
                                        <p:tgtEl>
                                          <p:spTgt spid="2867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28677"/>
                                        </p:tgtEl>
                                        <p:attrNameLst>
                                          <p:attrName>style.visibility</p:attrName>
                                        </p:attrNameLst>
                                      </p:cBhvr>
                                      <p:to>
                                        <p:strVal val="visible"/>
                                      </p:to>
                                    </p:set>
                                    <p:animEffect transition="in" filter="fade">
                                      <p:cBhvr>
                                        <p:cTn id="50" dur="2000"/>
                                        <p:tgtEl>
                                          <p:spTgt spid="2867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20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dissolve">
                                      <p:cBhvr>
                                        <p:cTn id="60" dur="500"/>
                                        <p:tgtEl>
                                          <p:spTgt spid="16"/>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dissolve">
                                      <p:cBhvr>
                                        <p:cTn id="65" dur="500"/>
                                        <p:tgtEl>
                                          <p:spTgt spid="15"/>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2000"/>
                                        <p:tgtEl>
                                          <p:spTgt spid="21"/>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20"/>
                                        </p:tgtEl>
                                        <p:attrNameLst>
                                          <p:attrName>style.visibility</p:attrName>
                                        </p:attrNameLst>
                                      </p:cBhvr>
                                      <p:to>
                                        <p:strVal val="visible"/>
                                      </p:to>
                                    </p:set>
                                    <p:animEffect transition="in" filter="fade">
                                      <p:cBhvr>
                                        <p:cTn id="75" dur="2000"/>
                                        <p:tgtEl>
                                          <p:spTgt spid="20"/>
                                        </p:tgtEl>
                                      </p:cBhvr>
                                    </p:animEffect>
                                  </p:childTnLst>
                                </p:cTn>
                              </p:par>
                            </p:childTnLst>
                          </p:cTn>
                        </p:par>
                        <p:par>
                          <p:cTn id="76" fill="hold">
                            <p:stCondLst>
                              <p:cond delay="2000"/>
                            </p:stCondLst>
                            <p:childTnLst>
                              <p:par>
                                <p:cTn id="77" presetID="22" presetClass="entr" presetSubtype="1" fill="hold" grpId="0" nodeType="after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wipe(up)">
                                      <p:cBhvr>
                                        <p:cTn id="79" dur="500"/>
                                        <p:tgtEl>
                                          <p:spTgt spid="18"/>
                                        </p:tgtEl>
                                      </p:cBhvr>
                                    </p:animEffect>
                                  </p:childTnLst>
                                </p:cTn>
                              </p:par>
                            </p:childTnLst>
                          </p:cTn>
                        </p:par>
                        <p:par>
                          <p:cTn id="80" fill="hold">
                            <p:stCondLst>
                              <p:cond delay="2500"/>
                            </p:stCondLst>
                            <p:childTnLst>
                              <p:par>
                                <p:cTn id="81" presetID="22" presetClass="entr" presetSubtype="1" fill="hold" grpId="0" nodeType="after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wipe(up)">
                                      <p:cBhvr>
                                        <p:cTn id="8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2" grpId="0" build="allAtOnce" animBg="1"/>
      <p:bldP spid="15" grpId="0" animBg="1"/>
      <p:bldP spid="16" grpId="0" animBg="1"/>
      <p:bldP spid="17" grpId="0" animBg="1"/>
      <p:bldP spid="18" grpId="0" animBg="1"/>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Introduction to Factoring</a:t>
            </a:r>
            <a:endParaRPr lang="en-US" dirty="0"/>
          </a:p>
        </p:txBody>
      </p:sp>
      <p:sp>
        <p:nvSpPr>
          <p:cNvPr id="3" name="TextBox 2"/>
          <p:cNvSpPr txBox="1"/>
          <p:nvPr/>
        </p:nvSpPr>
        <p:spPr>
          <a:xfrm>
            <a:off x="838200" y="1295400"/>
            <a:ext cx="7620000" cy="1015663"/>
          </a:xfrm>
          <a:prstGeom prst="rect">
            <a:avLst/>
          </a:prstGeom>
          <a:noFill/>
        </p:spPr>
        <p:txBody>
          <a:bodyPr wrap="square" rtlCol="0">
            <a:spAutoFit/>
          </a:bodyPr>
          <a:lstStyle/>
          <a:p>
            <a:r>
              <a:rPr lang="en-US" sz="2000" b="1" dirty="0" smtClean="0"/>
              <a:t>Factoring is the opposite of multiplication.  Previously you were taught to factor integers.  Factoring an integer means to write the integer as a product of two or more integers. </a:t>
            </a:r>
            <a:endParaRPr lang="en-US" sz="2000" b="1" dirty="0"/>
          </a:p>
        </p:txBody>
      </p:sp>
      <p:sp>
        <p:nvSpPr>
          <p:cNvPr id="4" name="TextBox 3"/>
          <p:cNvSpPr txBox="1"/>
          <p:nvPr/>
        </p:nvSpPr>
        <p:spPr>
          <a:xfrm>
            <a:off x="1752600" y="5334000"/>
            <a:ext cx="5334000" cy="400110"/>
          </a:xfrm>
          <a:prstGeom prst="rect">
            <a:avLst/>
          </a:prstGeom>
          <a:noFill/>
        </p:spPr>
        <p:txBody>
          <a:bodyPr wrap="square" rtlCol="0">
            <a:spAutoFit/>
          </a:bodyPr>
          <a:lstStyle/>
          <a:p>
            <a:pPr algn="ctr"/>
            <a:r>
              <a:rPr lang="en-US" sz="2000" b="1" dirty="0" smtClean="0"/>
              <a:t>6x² + 5x -4 = (3x +4)(2x – 1)</a:t>
            </a:r>
            <a:endParaRPr lang="en-US" sz="2000" b="1" dirty="0"/>
          </a:p>
        </p:txBody>
      </p:sp>
      <p:sp>
        <p:nvSpPr>
          <p:cNvPr id="5" name="Freeform 27"/>
          <p:cNvSpPr>
            <a:spLocks/>
          </p:cNvSpPr>
          <p:nvPr/>
        </p:nvSpPr>
        <p:spPr bwMode="auto">
          <a:xfrm>
            <a:off x="3200400" y="4724400"/>
            <a:ext cx="2209800" cy="609600"/>
          </a:xfrm>
          <a:custGeom>
            <a:avLst/>
            <a:gdLst/>
            <a:ahLst/>
            <a:cxnLst>
              <a:cxn ang="0">
                <a:pos x="0" y="392"/>
              </a:cxn>
              <a:cxn ang="0">
                <a:pos x="576" y="56"/>
              </a:cxn>
              <a:cxn ang="0">
                <a:pos x="1056" y="56"/>
              </a:cxn>
              <a:cxn ang="0">
                <a:pos x="1680" y="392"/>
              </a:cxn>
            </a:cxnLst>
            <a:rect l="0" t="0" r="r" b="b"/>
            <a:pathLst>
              <a:path w="1680" h="392">
                <a:moveTo>
                  <a:pt x="0" y="392"/>
                </a:moveTo>
                <a:cubicBezTo>
                  <a:pt x="200" y="252"/>
                  <a:pt x="400" y="112"/>
                  <a:pt x="576" y="56"/>
                </a:cubicBezTo>
                <a:cubicBezTo>
                  <a:pt x="752" y="0"/>
                  <a:pt x="872" y="0"/>
                  <a:pt x="1056" y="56"/>
                </a:cubicBezTo>
                <a:cubicBezTo>
                  <a:pt x="1240" y="112"/>
                  <a:pt x="1460" y="252"/>
                  <a:pt x="1680" y="392"/>
                </a:cubicBezTo>
              </a:path>
            </a:pathLst>
          </a:custGeom>
          <a:noFill/>
          <a:ln w="38100" cmpd="sng">
            <a:solidFill>
              <a:srgbClr val="FF3300"/>
            </a:solidFill>
            <a:round/>
            <a:headEnd type="none" w="med" len="med"/>
            <a:tailEnd type="triangle" w="med" len="med"/>
          </a:ln>
          <a:effectLst/>
        </p:spPr>
        <p:txBody>
          <a:bodyPr/>
          <a:lstStyle/>
          <a:p>
            <a:endParaRPr lang="en-US" dirty="0"/>
          </a:p>
        </p:txBody>
      </p:sp>
      <p:sp>
        <p:nvSpPr>
          <p:cNvPr id="7" name="Freeform 17"/>
          <p:cNvSpPr>
            <a:spLocks/>
          </p:cNvSpPr>
          <p:nvPr/>
        </p:nvSpPr>
        <p:spPr bwMode="auto">
          <a:xfrm flipH="1">
            <a:off x="3200400" y="5638800"/>
            <a:ext cx="2209800" cy="914400"/>
          </a:xfrm>
          <a:custGeom>
            <a:avLst/>
            <a:gdLst/>
            <a:ahLst/>
            <a:cxnLst>
              <a:cxn ang="0">
                <a:pos x="0" y="0"/>
              </a:cxn>
              <a:cxn ang="0">
                <a:pos x="240" y="336"/>
              </a:cxn>
              <a:cxn ang="0">
                <a:pos x="768" y="480"/>
              </a:cxn>
              <a:cxn ang="0">
                <a:pos x="1296" y="336"/>
              </a:cxn>
              <a:cxn ang="0">
                <a:pos x="1440" y="48"/>
              </a:cxn>
            </a:cxnLst>
            <a:rect l="0" t="0" r="r" b="b"/>
            <a:pathLst>
              <a:path w="1440" h="480">
                <a:moveTo>
                  <a:pt x="0" y="0"/>
                </a:moveTo>
                <a:cubicBezTo>
                  <a:pt x="56" y="128"/>
                  <a:pt x="112" y="256"/>
                  <a:pt x="240" y="336"/>
                </a:cubicBezTo>
                <a:cubicBezTo>
                  <a:pt x="368" y="416"/>
                  <a:pt x="592" y="480"/>
                  <a:pt x="768" y="480"/>
                </a:cubicBezTo>
                <a:cubicBezTo>
                  <a:pt x="944" y="480"/>
                  <a:pt x="1184" y="408"/>
                  <a:pt x="1296" y="336"/>
                </a:cubicBezTo>
                <a:cubicBezTo>
                  <a:pt x="1408" y="264"/>
                  <a:pt x="1424" y="156"/>
                  <a:pt x="1440" y="48"/>
                </a:cubicBezTo>
              </a:path>
            </a:pathLst>
          </a:custGeom>
          <a:noFill/>
          <a:ln w="38100" cmpd="sng">
            <a:solidFill>
              <a:srgbClr val="FF3300"/>
            </a:solidFill>
            <a:round/>
            <a:headEnd type="none" w="med" len="med"/>
            <a:tailEnd type="triangle" w="med" len="med"/>
          </a:ln>
          <a:effectLst/>
        </p:spPr>
        <p:txBody>
          <a:bodyPr/>
          <a:lstStyle/>
          <a:p>
            <a:endParaRPr lang="en-US" dirty="0"/>
          </a:p>
        </p:txBody>
      </p:sp>
      <p:sp>
        <p:nvSpPr>
          <p:cNvPr id="9" name="TextBox 8"/>
          <p:cNvSpPr txBox="1"/>
          <p:nvPr/>
        </p:nvSpPr>
        <p:spPr>
          <a:xfrm>
            <a:off x="3657600" y="4953000"/>
            <a:ext cx="1295400" cy="369332"/>
          </a:xfrm>
          <a:prstGeom prst="rect">
            <a:avLst/>
          </a:prstGeom>
          <a:noFill/>
        </p:spPr>
        <p:txBody>
          <a:bodyPr wrap="square" rtlCol="0">
            <a:spAutoFit/>
          </a:bodyPr>
          <a:lstStyle/>
          <a:p>
            <a:pPr algn="ctr"/>
            <a:r>
              <a:rPr lang="en-US" b="1" dirty="0" smtClean="0">
                <a:solidFill>
                  <a:srgbClr val="FFFF00"/>
                </a:solidFill>
              </a:rPr>
              <a:t>Factoring</a:t>
            </a:r>
            <a:endParaRPr lang="en-US" b="1" dirty="0">
              <a:solidFill>
                <a:srgbClr val="FFFF00"/>
              </a:solidFill>
            </a:endParaRPr>
          </a:p>
        </p:txBody>
      </p:sp>
      <p:sp>
        <p:nvSpPr>
          <p:cNvPr id="10" name="TextBox 9"/>
          <p:cNvSpPr txBox="1"/>
          <p:nvPr/>
        </p:nvSpPr>
        <p:spPr>
          <a:xfrm>
            <a:off x="3581400" y="5791200"/>
            <a:ext cx="1600200" cy="369332"/>
          </a:xfrm>
          <a:prstGeom prst="rect">
            <a:avLst/>
          </a:prstGeom>
          <a:noFill/>
        </p:spPr>
        <p:txBody>
          <a:bodyPr wrap="square" rtlCol="0">
            <a:spAutoFit/>
          </a:bodyPr>
          <a:lstStyle/>
          <a:p>
            <a:pPr algn="ctr"/>
            <a:r>
              <a:rPr lang="en-US" b="1" dirty="0" smtClean="0">
                <a:solidFill>
                  <a:srgbClr val="FFFF00"/>
                </a:solidFill>
              </a:rPr>
              <a:t>multiplying</a:t>
            </a:r>
            <a:endParaRPr lang="en-US" b="1" dirty="0">
              <a:solidFill>
                <a:srgbClr val="FFFF00"/>
              </a:solidFill>
            </a:endParaRPr>
          </a:p>
        </p:txBody>
      </p:sp>
      <p:sp>
        <p:nvSpPr>
          <p:cNvPr id="11" name="TextBox 10"/>
          <p:cNvSpPr txBox="1"/>
          <p:nvPr/>
        </p:nvSpPr>
        <p:spPr>
          <a:xfrm>
            <a:off x="762000" y="2514600"/>
            <a:ext cx="7696200" cy="369332"/>
          </a:xfrm>
          <a:prstGeom prst="rect">
            <a:avLst/>
          </a:prstGeom>
          <a:solidFill>
            <a:srgbClr val="00B0F0"/>
          </a:solidFill>
        </p:spPr>
        <p:txBody>
          <a:bodyPr wrap="square" rtlCol="0">
            <a:spAutoFit/>
          </a:bodyPr>
          <a:lstStyle/>
          <a:p>
            <a:pPr algn="ctr"/>
            <a:r>
              <a:rPr lang="en-US" dirty="0" smtClean="0">
                <a:solidFill>
                  <a:srgbClr val="002060"/>
                </a:solidFill>
              </a:rPr>
              <a:t>In the product 3∙5 = 15 , for example, 3 and 5 are factors of 15</a:t>
            </a:r>
            <a:endParaRPr lang="en-US" dirty="0">
              <a:solidFill>
                <a:srgbClr val="002060"/>
              </a:solidFill>
            </a:endParaRPr>
          </a:p>
        </p:txBody>
      </p:sp>
      <p:sp>
        <p:nvSpPr>
          <p:cNvPr id="13" name="TextBox 12"/>
          <p:cNvSpPr txBox="1"/>
          <p:nvPr/>
        </p:nvSpPr>
        <p:spPr>
          <a:xfrm>
            <a:off x="457200" y="3200400"/>
            <a:ext cx="8305800" cy="1015663"/>
          </a:xfrm>
          <a:prstGeom prst="rect">
            <a:avLst/>
          </a:prstGeom>
          <a:noFill/>
        </p:spPr>
        <p:txBody>
          <a:bodyPr wrap="square" rtlCol="0">
            <a:spAutoFit/>
          </a:bodyPr>
          <a:lstStyle/>
          <a:p>
            <a:r>
              <a:rPr lang="en-US" sz="2000" b="1" dirty="0" smtClean="0"/>
              <a:t>In this chapter you will learn how to factor polynomials.  To factor a polynomial means to express the polynomial as a product of two or more polynomials.</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bg/>
                                          </p:spTgt>
                                        </p:tgtEl>
                                        <p:attrNameLst>
                                          <p:attrName>style.visibility</p:attrName>
                                        </p:attrNameLst>
                                      </p:cBhvr>
                                      <p:to>
                                        <p:strVal val="visible"/>
                                      </p:to>
                                    </p:set>
                                    <p:animEffect transition="in" filter="fade">
                                      <p:cBhvr>
                                        <p:cTn id="12" dur="2000"/>
                                        <p:tgtEl>
                                          <p:spTgt spid="11">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fade">
                                      <p:cBhvr>
                                        <p:cTn id="15" dur="2000"/>
                                        <p:tgtEl>
                                          <p:spTgt spid="1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
                                            <p:txEl>
                                              <p:pRg st="0" end="0"/>
                                            </p:txEl>
                                          </p:spTgt>
                                        </p:tgtEl>
                                        <p:attrNameLst>
                                          <p:attrName>style.visibility</p:attrName>
                                        </p:attrNameLst>
                                      </p:cBhvr>
                                      <p:to>
                                        <p:strVal val="visible"/>
                                      </p:to>
                                    </p:set>
                                    <p:animEffect transition="in" filter="fade">
                                      <p:cBhvr>
                                        <p:cTn id="20" dur="2000"/>
                                        <p:tgtEl>
                                          <p:spTgt spid="1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3" presetClass="entr" presetSubtype="16"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plus(in)">
                                      <p:cBhvr>
                                        <p:cTn id="25" dur="2000"/>
                                        <p:tgtEl>
                                          <p:spTgt spid="4">
                                            <p:txEl>
                                              <p:pRg st="0" end="0"/>
                                            </p:txEl>
                                          </p:spTgt>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left)">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9">
                                            <p:txEl>
                                              <p:pRg st="0" end="0"/>
                                            </p:txEl>
                                          </p:spTgt>
                                        </p:tgtEl>
                                        <p:attrNameLst>
                                          <p:attrName>style.visibility</p:attrName>
                                        </p:attrNameLst>
                                      </p:cBhvr>
                                      <p:to>
                                        <p:strVal val="visible"/>
                                      </p:to>
                                    </p:set>
                                    <p:animEffect transition="in" filter="wipe(down)">
                                      <p:cBhvr>
                                        <p:cTn id="34" dur="500"/>
                                        <p:tgtEl>
                                          <p:spTgt spid="9">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left)">
                                      <p:cBhvr>
                                        <p:cTn id="39" dur="5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0">
                                            <p:txEl>
                                              <p:pRg st="0" end="0"/>
                                            </p:txEl>
                                          </p:spTgt>
                                        </p:tgtEl>
                                        <p:attrNameLst>
                                          <p:attrName>style.visibility</p:attrName>
                                        </p:attrNameLst>
                                      </p:cBhvr>
                                      <p:to>
                                        <p:strVal val="visible"/>
                                      </p:to>
                                    </p:set>
                                    <p:animEffect transition="in" filter="wipe(down)">
                                      <p:cBhvr>
                                        <p:cTn id="44"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allAtOnce"/>
      <p:bldP spid="5" grpId="0" animBg="1"/>
      <p:bldP spid="7" grpId="0" animBg="1"/>
      <p:bldP spid="9" grpId="0" build="allAtOnce"/>
      <p:bldP spid="10" grpId="0" build="allAtOnce"/>
      <p:bldP spid="11" grpId="0" build="allAtOnce" animBg="1"/>
      <p:bldP spid="1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Greatest Common Factor</a:t>
            </a:r>
            <a:endParaRPr lang="en-US" dirty="0"/>
          </a:p>
        </p:txBody>
      </p:sp>
      <p:sp>
        <p:nvSpPr>
          <p:cNvPr id="3" name="TextBox 2"/>
          <p:cNvSpPr txBox="1"/>
          <p:nvPr/>
        </p:nvSpPr>
        <p:spPr>
          <a:xfrm>
            <a:off x="1143000" y="1828800"/>
            <a:ext cx="3048000" cy="369332"/>
          </a:xfrm>
          <a:prstGeom prst="rect">
            <a:avLst/>
          </a:prstGeom>
          <a:noFill/>
        </p:spPr>
        <p:txBody>
          <a:bodyPr wrap="square" rtlCol="0">
            <a:spAutoFit/>
          </a:bodyPr>
          <a:lstStyle/>
          <a:p>
            <a:r>
              <a:rPr lang="en-US" b="1" dirty="0" smtClean="0"/>
              <a:t>Let’s  factor integers first:</a:t>
            </a:r>
          </a:p>
        </p:txBody>
      </p:sp>
      <p:sp>
        <p:nvSpPr>
          <p:cNvPr id="4" name="TextBox 3"/>
          <p:cNvSpPr txBox="1"/>
          <p:nvPr/>
        </p:nvSpPr>
        <p:spPr>
          <a:xfrm>
            <a:off x="4800600" y="1828800"/>
            <a:ext cx="609600" cy="461665"/>
          </a:xfrm>
          <a:prstGeom prst="rect">
            <a:avLst/>
          </a:prstGeom>
          <a:noFill/>
        </p:spPr>
        <p:txBody>
          <a:bodyPr wrap="square" rtlCol="0">
            <a:spAutoFit/>
          </a:bodyPr>
          <a:lstStyle/>
          <a:p>
            <a:r>
              <a:rPr lang="en-US" sz="2400" b="1" dirty="0" smtClean="0"/>
              <a:t>30</a:t>
            </a:r>
            <a:endParaRPr lang="en-US" sz="2400" b="1" dirty="0"/>
          </a:p>
        </p:txBody>
      </p:sp>
      <p:sp>
        <p:nvSpPr>
          <p:cNvPr id="5" name="TextBox 4"/>
          <p:cNvSpPr txBox="1"/>
          <p:nvPr/>
        </p:nvSpPr>
        <p:spPr>
          <a:xfrm>
            <a:off x="5486400" y="1905000"/>
            <a:ext cx="2819400" cy="369332"/>
          </a:xfrm>
          <a:prstGeom prst="rect">
            <a:avLst/>
          </a:prstGeom>
          <a:noFill/>
        </p:spPr>
        <p:txBody>
          <a:bodyPr wrap="square" rtlCol="0">
            <a:spAutoFit/>
          </a:bodyPr>
          <a:lstStyle/>
          <a:p>
            <a:r>
              <a:rPr lang="en-US" dirty="0" smtClean="0"/>
              <a:t>1∙30,  3∙10,  2∙15,  or 2∙3∙5</a:t>
            </a:r>
            <a:endParaRPr lang="en-US" dirty="0"/>
          </a:p>
        </p:txBody>
      </p:sp>
      <p:sp>
        <p:nvSpPr>
          <p:cNvPr id="7" name="TextBox 6"/>
          <p:cNvSpPr txBox="1"/>
          <p:nvPr/>
        </p:nvSpPr>
        <p:spPr>
          <a:xfrm>
            <a:off x="1371600" y="2514600"/>
            <a:ext cx="6019800" cy="923330"/>
          </a:xfrm>
          <a:prstGeom prst="rect">
            <a:avLst/>
          </a:prstGeom>
          <a:noFill/>
        </p:spPr>
        <p:txBody>
          <a:bodyPr wrap="square" rtlCol="0">
            <a:spAutoFit/>
          </a:bodyPr>
          <a:lstStyle/>
          <a:p>
            <a:pPr algn="ctr"/>
            <a:r>
              <a:rPr lang="en-US" b="1" dirty="0" smtClean="0">
                <a:solidFill>
                  <a:schemeClr val="bg1"/>
                </a:solidFill>
              </a:rPr>
              <a:t>The product of  </a:t>
            </a:r>
            <a:r>
              <a:rPr lang="en-US" dirty="0" smtClean="0"/>
              <a:t>2∙3∙5  </a:t>
            </a:r>
            <a:r>
              <a:rPr lang="en-US" b="1" dirty="0" smtClean="0">
                <a:solidFill>
                  <a:schemeClr val="bg1"/>
                </a:solidFill>
              </a:rPr>
              <a:t>consists only of prime numbers and is called the </a:t>
            </a:r>
            <a:r>
              <a:rPr lang="en-US" b="1" dirty="0" smtClean="0"/>
              <a:t>prime factorization.</a:t>
            </a:r>
            <a:r>
              <a:rPr lang="en-US" b="1" dirty="0" smtClean="0">
                <a:solidFill>
                  <a:schemeClr val="bg1"/>
                </a:solidFill>
              </a:rPr>
              <a:t> </a:t>
            </a:r>
            <a:endParaRPr lang="en-US" dirty="0" smtClean="0"/>
          </a:p>
          <a:p>
            <a:endParaRPr lang="en-US" b="1" dirty="0">
              <a:solidFill>
                <a:schemeClr val="bg1"/>
              </a:solidFill>
            </a:endParaRPr>
          </a:p>
        </p:txBody>
      </p:sp>
      <p:sp>
        <p:nvSpPr>
          <p:cNvPr id="8" name="TextBox 7"/>
          <p:cNvSpPr txBox="1"/>
          <p:nvPr/>
        </p:nvSpPr>
        <p:spPr>
          <a:xfrm>
            <a:off x="1371600" y="4114800"/>
            <a:ext cx="6934200" cy="1200329"/>
          </a:xfrm>
          <a:prstGeom prst="rect">
            <a:avLst/>
          </a:prstGeom>
          <a:noFill/>
        </p:spPr>
        <p:txBody>
          <a:bodyPr wrap="square" rtlCol="0">
            <a:spAutoFit/>
          </a:bodyPr>
          <a:lstStyle/>
          <a:p>
            <a:r>
              <a:rPr lang="en-US" b="1" dirty="0" smtClean="0"/>
              <a:t>In this first section we will be using the </a:t>
            </a:r>
            <a:r>
              <a:rPr lang="en-US" b="1" dirty="0" smtClean="0">
                <a:solidFill>
                  <a:schemeClr val="bg1"/>
                </a:solidFill>
              </a:rPr>
              <a:t>greatest common factor </a:t>
            </a:r>
            <a:r>
              <a:rPr lang="en-US" b="1" dirty="0" smtClean="0"/>
              <a:t>(GCF) . The </a:t>
            </a:r>
            <a:r>
              <a:rPr lang="en-US" b="1" dirty="0" smtClean="0">
                <a:solidFill>
                  <a:schemeClr val="bg1"/>
                </a:solidFill>
              </a:rPr>
              <a:t>greatest common factor </a:t>
            </a:r>
            <a:r>
              <a:rPr lang="en-US" b="1" dirty="0" smtClean="0"/>
              <a:t>of two or more integers is the </a:t>
            </a:r>
            <a:r>
              <a:rPr lang="en-US" b="1" dirty="0" smtClean="0">
                <a:solidFill>
                  <a:schemeClr val="bg1"/>
                </a:solidFill>
              </a:rPr>
              <a:t>greatest factor common </a:t>
            </a:r>
            <a:r>
              <a:rPr lang="en-US" b="1" dirty="0" smtClean="0"/>
              <a:t>to each integer.  It is  useful to express the numbers as a product of prime factors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down)">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fade">
                                      <p:cBhvr>
                                        <p:cTn id="22" dur="20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build="allAtOnce"/>
      <p:bldP spid="5" grpId="0" build="allAtOnce"/>
      <p:bldP spid="7" grpId="0" build="allAtOnce"/>
      <p:bldP spid="8"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r>
              <a:rPr lang="en-US" dirty="0" smtClean="0"/>
              <a:t>Find the GCF </a:t>
            </a:r>
          </a:p>
        </p:txBody>
      </p:sp>
      <p:sp>
        <p:nvSpPr>
          <p:cNvPr id="3" name="Content Placeholder 2"/>
          <p:cNvSpPr>
            <a:spLocks noGrp="1"/>
          </p:cNvSpPr>
          <p:nvPr>
            <p:ph idx="1"/>
          </p:nvPr>
        </p:nvSpPr>
        <p:spPr/>
        <p:txBody>
          <a:bodyPr/>
          <a:lstStyle/>
          <a:p>
            <a:pPr eaLnBrk="1" hangingPunct="1"/>
            <a:r>
              <a:rPr lang="en-US" dirty="0" smtClean="0"/>
              <a:t>Finding the GCF of a list of Monomials</a:t>
            </a:r>
          </a:p>
          <a:p>
            <a:pPr eaLnBrk="1" hangingPunct="1"/>
            <a:endParaRPr lang="en-US" dirty="0" smtClean="0"/>
          </a:p>
          <a:p>
            <a:pPr eaLnBrk="1" hangingPunct="1"/>
            <a:r>
              <a:rPr lang="en-US" dirty="0" smtClean="0"/>
              <a:t>Step 1:  Find the GCF of the numerical coefficients.</a:t>
            </a:r>
          </a:p>
          <a:p>
            <a:pPr eaLnBrk="1" hangingPunct="1"/>
            <a:endParaRPr lang="en-US" dirty="0" smtClean="0"/>
          </a:p>
          <a:p>
            <a:pPr eaLnBrk="1" hangingPunct="1"/>
            <a:r>
              <a:rPr lang="en-US" dirty="0" smtClean="0"/>
              <a:t>Step 2: Find the GCF of the variable factors.</a:t>
            </a:r>
          </a:p>
          <a:p>
            <a:pPr eaLnBrk="1" hangingPunct="1">
              <a:buFont typeface="Wingdings 2" pitchFamily="18" charset="2"/>
              <a:buNone/>
            </a:pPr>
            <a:endParaRPr lang="en-US" dirty="0" smtClean="0"/>
          </a:p>
          <a:p>
            <a:pPr eaLnBrk="1" hangingPunct="1"/>
            <a:r>
              <a:rPr lang="en-US" dirty="0" smtClean="0"/>
              <a:t>Step 3: The product of the factors found in Steps 1 and 2 is the GCF of the monomials.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6400800" y="3962400"/>
            <a:ext cx="304800" cy="1066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6096000" y="3962400"/>
            <a:ext cx="304800" cy="1066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dirty="0" smtClean="0"/>
              <a:t>Identifying the GCF of Two Integers</a:t>
            </a:r>
            <a:endParaRPr lang="en-US" dirty="0"/>
          </a:p>
        </p:txBody>
      </p:sp>
      <p:sp>
        <p:nvSpPr>
          <p:cNvPr id="3" name="TextBox 2"/>
          <p:cNvSpPr txBox="1"/>
          <p:nvPr/>
        </p:nvSpPr>
        <p:spPr>
          <a:xfrm>
            <a:off x="990600" y="2057400"/>
            <a:ext cx="3810000" cy="646331"/>
          </a:xfrm>
          <a:prstGeom prst="rect">
            <a:avLst/>
          </a:prstGeom>
          <a:noFill/>
        </p:spPr>
        <p:txBody>
          <a:bodyPr wrap="square" rtlCol="0">
            <a:spAutoFit/>
          </a:bodyPr>
          <a:lstStyle/>
          <a:p>
            <a:r>
              <a:rPr lang="en-US" b="1" dirty="0" smtClean="0"/>
              <a:t>Find the greatest common factor of each pair of integers.</a:t>
            </a:r>
            <a:endParaRPr lang="en-US" b="1" dirty="0"/>
          </a:p>
        </p:txBody>
      </p:sp>
      <p:sp>
        <p:nvSpPr>
          <p:cNvPr id="4" name="TextBox 3"/>
          <p:cNvSpPr txBox="1"/>
          <p:nvPr/>
        </p:nvSpPr>
        <p:spPr>
          <a:xfrm>
            <a:off x="1219200" y="3124200"/>
            <a:ext cx="1447800" cy="369332"/>
          </a:xfrm>
          <a:prstGeom prst="rect">
            <a:avLst/>
          </a:prstGeom>
          <a:noFill/>
        </p:spPr>
        <p:txBody>
          <a:bodyPr wrap="square" rtlCol="0">
            <a:spAutoFit/>
          </a:bodyPr>
          <a:lstStyle/>
          <a:p>
            <a:r>
              <a:rPr lang="en-US" b="1" dirty="0" smtClean="0"/>
              <a:t>12 and 20</a:t>
            </a:r>
            <a:endParaRPr lang="en-US" b="1" dirty="0"/>
          </a:p>
        </p:txBody>
      </p:sp>
      <p:sp>
        <p:nvSpPr>
          <p:cNvPr id="5" name="TextBox 4"/>
          <p:cNvSpPr txBox="1"/>
          <p:nvPr/>
        </p:nvSpPr>
        <p:spPr>
          <a:xfrm>
            <a:off x="2895600" y="2895600"/>
            <a:ext cx="6096000" cy="707886"/>
          </a:xfrm>
          <a:prstGeom prst="rect">
            <a:avLst/>
          </a:prstGeom>
          <a:noFill/>
        </p:spPr>
        <p:txBody>
          <a:bodyPr wrap="square" rtlCol="0">
            <a:spAutoFit/>
          </a:bodyPr>
          <a:lstStyle/>
          <a:p>
            <a:r>
              <a:rPr lang="en-US" sz="2000" b="1" dirty="0" smtClean="0"/>
              <a:t>Step 1.  Find the GCF of the numerical coefficients.</a:t>
            </a:r>
          </a:p>
          <a:p>
            <a:r>
              <a:rPr lang="en-US" sz="2000" b="1" dirty="0" smtClean="0"/>
              <a:t>Find the prime factorization of each number.  </a:t>
            </a:r>
            <a:endParaRPr lang="en-US" sz="2000" b="1" dirty="0"/>
          </a:p>
        </p:txBody>
      </p:sp>
      <p:graphicFrame>
        <p:nvGraphicFramePr>
          <p:cNvPr id="9" name="Object 8"/>
          <p:cNvGraphicFramePr>
            <a:graphicFrameLocks noChangeAspect="1"/>
          </p:cNvGraphicFramePr>
          <p:nvPr/>
        </p:nvGraphicFramePr>
        <p:xfrm>
          <a:off x="1295400" y="4035425"/>
          <a:ext cx="609600" cy="900113"/>
        </p:xfrm>
        <a:graphic>
          <a:graphicData uri="http://schemas.openxmlformats.org/presentationml/2006/ole">
            <p:oleObj spid="_x0000_s1026" name="Equation" r:id="rId3" imgW="291960" imgH="431640" progId="">
              <p:embed/>
            </p:oleObj>
          </a:graphicData>
        </a:graphic>
      </p:graphicFrame>
      <p:sp>
        <p:nvSpPr>
          <p:cNvPr id="10" name="TextBox 9"/>
          <p:cNvSpPr txBox="1"/>
          <p:nvPr/>
        </p:nvSpPr>
        <p:spPr>
          <a:xfrm>
            <a:off x="1447800" y="4876800"/>
            <a:ext cx="304800" cy="461665"/>
          </a:xfrm>
          <a:prstGeom prst="rect">
            <a:avLst/>
          </a:prstGeom>
          <a:noFill/>
        </p:spPr>
        <p:txBody>
          <a:bodyPr wrap="square" rtlCol="0">
            <a:spAutoFit/>
          </a:bodyPr>
          <a:lstStyle/>
          <a:p>
            <a:r>
              <a:rPr lang="en-US" sz="2400" b="1" dirty="0">
                <a:solidFill>
                  <a:schemeClr val="bg1"/>
                </a:solidFill>
              </a:rPr>
              <a:t>3</a:t>
            </a:r>
          </a:p>
        </p:txBody>
      </p:sp>
      <p:sp>
        <p:nvSpPr>
          <p:cNvPr id="11" name="TextBox 10"/>
          <p:cNvSpPr txBox="1"/>
          <p:nvPr/>
        </p:nvSpPr>
        <p:spPr>
          <a:xfrm>
            <a:off x="4495800" y="3962400"/>
            <a:ext cx="3581400" cy="369332"/>
          </a:xfrm>
          <a:prstGeom prst="rect">
            <a:avLst/>
          </a:prstGeom>
          <a:noFill/>
        </p:spPr>
        <p:txBody>
          <a:bodyPr wrap="square" rtlCol="0">
            <a:spAutoFit/>
          </a:bodyPr>
          <a:lstStyle/>
          <a:p>
            <a:r>
              <a:rPr lang="en-US" b="1" dirty="0" smtClean="0">
                <a:solidFill>
                  <a:schemeClr val="bg1"/>
                </a:solidFill>
              </a:rPr>
              <a:t>Factors of 12 =  </a:t>
            </a:r>
            <a:r>
              <a:rPr lang="en-US" b="1" dirty="0" smtClean="0">
                <a:solidFill>
                  <a:srgbClr val="FFFF00"/>
                </a:solidFill>
              </a:rPr>
              <a:t>2 ∙ 2 ∙ </a:t>
            </a:r>
            <a:r>
              <a:rPr lang="en-US" b="1" dirty="0"/>
              <a:t>3</a:t>
            </a:r>
            <a:endParaRPr lang="en-US" b="1" dirty="0">
              <a:solidFill>
                <a:schemeClr val="bg1"/>
              </a:solidFill>
            </a:endParaRPr>
          </a:p>
        </p:txBody>
      </p:sp>
      <p:graphicFrame>
        <p:nvGraphicFramePr>
          <p:cNvPr id="12" name="Object 11"/>
          <p:cNvGraphicFramePr>
            <a:graphicFrameLocks noChangeAspect="1"/>
          </p:cNvGraphicFramePr>
          <p:nvPr/>
        </p:nvGraphicFramePr>
        <p:xfrm>
          <a:off x="2382371" y="4038600"/>
          <a:ext cx="616323" cy="838200"/>
        </p:xfrm>
        <a:graphic>
          <a:graphicData uri="http://schemas.openxmlformats.org/presentationml/2006/ole">
            <p:oleObj spid="_x0000_s1027" name="Equation" r:id="rId4" imgW="317160" imgH="431640" progId="">
              <p:embed/>
            </p:oleObj>
          </a:graphicData>
        </a:graphic>
      </p:graphicFrame>
      <p:sp>
        <p:nvSpPr>
          <p:cNvPr id="13" name="TextBox 12"/>
          <p:cNvSpPr txBox="1"/>
          <p:nvPr/>
        </p:nvSpPr>
        <p:spPr>
          <a:xfrm>
            <a:off x="2514600" y="4876800"/>
            <a:ext cx="381000" cy="400110"/>
          </a:xfrm>
          <a:prstGeom prst="rect">
            <a:avLst/>
          </a:prstGeom>
          <a:noFill/>
        </p:spPr>
        <p:txBody>
          <a:bodyPr wrap="square" rtlCol="0">
            <a:spAutoFit/>
          </a:bodyPr>
          <a:lstStyle/>
          <a:p>
            <a:r>
              <a:rPr lang="en-US" sz="2000" b="1" dirty="0" smtClean="0">
                <a:solidFill>
                  <a:schemeClr val="bg1"/>
                </a:solidFill>
              </a:rPr>
              <a:t>5</a:t>
            </a:r>
            <a:endParaRPr lang="en-US" sz="2000" b="1" dirty="0">
              <a:solidFill>
                <a:schemeClr val="bg1"/>
              </a:solidFill>
            </a:endParaRPr>
          </a:p>
        </p:txBody>
      </p:sp>
      <p:sp>
        <p:nvSpPr>
          <p:cNvPr id="14" name="TextBox 13"/>
          <p:cNvSpPr txBox="1"/>
          <p:nvPr/>
        </p:nvSpPr>
        <p:spPr>
          <a:xfrm>
            <a:off x="4572000" y="4572000"/>
            <a:ext cx="2667000" cy="369332"/>
          </a:xfrm>
          <a:prstGeom prst="rect">
            <a:avLst/>
          </a:prstGeom>
          <a:noFill/>
        </p:spPr>
        <p:txBody>
          <a:bodyPr wrap="square" rtlCol="0">
            <a:spAutoFit/>
          </a:bodyPr>
          <a:lstStyle/>
          <a:p>
            <a:r>
              <a:rPr lang="en-US" b="1" dirty="0" smtClean="0">
                <a:solidFill>
                  <a:schemeClr val="bg1"/>
                </a:solidFill>
              </a:rPr>
              <a:t>Factors of 20 = </a:t>
            </a:r>
            <a:r>
              <a:rPr lang="en-US" b="1" dirty="0" smtClean="0">
                <a:solidFill>
                  <a:srgbClr val="FFFF00"/>
                </a:solidFill>
              </a:rPr>
              <a:t>2 ∙ 2 ∙ </a:t>
            </a:r>
            <a:r>
              <a:rPr lang="en-US" b="1" dirty="0" smtClean="0"/>
              <a:t>5</a:t>
            </a:r>
            <a:endParaRPr lang="en-US" b="1" dirty="0">
              <a:solidFill>
                <a:schemeClr val="bg1"/>
              </a:solidFill>
            </a:endParaRPr>
          </a:p>
        </p:txBody>
      </p:sp>
      <p:sp>
        <p:nvSpPr>
          <p:cNvPr id="17" name="TextBox 16"/>
          <p:cNvSpPr txBox="1"/>
          <p:nvPr/>
        </p:nvSpPr>
        <p:spPr>
          <a:xfrm>
            <a:off x="4267200" y="5410200"/>
            <a:ext cx="4648200" cy="369332"/>
          </a:xfrm>
          <a:prstGeom prst="rect">
            <a:avLst/>
          </a:prstGeom>
          <a:noFill/>
        </p:spPr>
        <p:txBody>
          <a:bodyPr wrap="square" rtlCol="0">
            <a:spAutoFit/>
          </a:bodyPr>
          <a:lstStyle/>
          <a:p>
            <a:r>
              <a:rPr lang="en-US" b="1" dirty="0" smtClean="0"/>
              <a:t>Find the product of common factors</a:t>
            </a:r>
            <a:endParaRPr lang="en-US" b="1" dirty="0"/>
          </a:p>
        </p:txBody>
      </p:sp>
      <p:sp>
        <p:nvSpPr>
          <p:cNvPr id="18" name="TextBox 17"/>
          <p:cNvSpPr txBox="1"/>
          <p:nvPr/>
        </p:nvSpPr>
        <p:spPr>
          <a:xfrm>
            <a:off x="838200" y="6096000"/>
            <a:ext cx="7467600" cy="707886"/>
          </a:xfrm>
          <a:prstGeom prst="rect">
            <a:avLst/>
          </a:prstGeom>
          <a:noFill/>
        </p:spPr>
        <p:txBody>
          <a:bodyPr wrap="square" rtlCol="0">
            <a:spAutoFit/>
          </a:bodyPr>
          <a:lstStyle/>
          <a:p>
            <a:pPr algn="ctr"/>
            <a:r>
              <a:rPr lang="en-US" sz="2000" b="1" dirty="0" smtClean="0">
                <a:solidFill>
                  <a:schemeClr val="bg1"/>
                </a:solidFill>
              </a:rPr>
              <a:t>The numbers 12 and 20 share two factors of 2.  Therefore the greatest common factor is  2 ∙ 2 = 4</a:t>
            </a:r>
            <a:endParaRPr lang="en-US" sz="20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2000"/>
                                        <p:tgtEl>
                                          <p:spTgt spid="5">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20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2000"/>
                                        <p:tgtEl>
                                          <p:spTgt spid="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fade">
                                      <p:cBhvr>
                                        <p:cTn id="28" dur="2000"/>
                                        <p:tgtEl>
                                          <p:spTgt spid="10">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2000"/>
                                        <p:tgtEl>
                                          <p:spTgt spid="11">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2000"/>
                                        <p:tgtEl>
                                          <p:spTgt spid="1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3">
                                            <p:txEl>
                                              <p:pRg st="0" end="0"/>
                                            </p:txEl>
                                          </p:spTgt>
                                        </p:tgtEl>
                                        <p:attrNameLst>
                                          <p:attrName>style.visibility</p:attrName>
                                        </p:attrNameLst>
                                      </p:cBhvr>
                                      <p:to>
                                        <p:strVal val="visible"/>
                                      </p:to>
                                    </p:set>
                                    <p:animEffect transition="in" filter="fade">
                                      <p:cBhvr>
                                        <p:cTn id="41" dur="2000"/>
                                        <p:tgtEl>
                                          <p:spTgt spid="13">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4">
                                            <p:txEl>
                                              <p:pRg st="0" end="0"/>
                                            </p:txEl>
                                          </p:spTgt>
                                        </p:tgtEl>
                                        <p:attrNameLst>
                                          <p:attrName>style.visibility</p:attrName>
                                        </p:attrNameLst>
                                      </p:cBhvr>
                                      <p:to>
                                        <p:strVal val="visible"/>
                                      </p:to>
                                    </p:set>
                                    <p:animEffect transition="in" filter="fade">
                                      <p:cBhvr>
                                        <p:cTn id="46" dur="2000"/>
                                        <p:tgtEl>
                                          <p:spTgt spid="14">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7">
                                            <p:txEl>
                                              <p:pRg st="0" end="0"/>
                                            </p:txEl>
                                          </p:spTgt>
                                        </p:tgtEl>
                                        <p:attrNameLst>
                                          <p:attrName>style.visibility</p:attrName>
                                        </p:attrNameLst>
                                      </p:cBhvr>
                                      <p:to>
                                        <p:strVal val="visible"/>
                                      </p:to>
                                    </p:set>
                                    <p:animEffect transition="in" filter="fade">
                                      <p:cBhvr>
                                        <p:cTn id="51" dur="2000"/>
                                        <p:tgtEl>
                                          <p:spTgt spid="17">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20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fade">
                                      <p:cBhvr>
                                        <p:cTn id="61" dur="2000"/>
                                        <p:tgtEl>
                                          <p:spTgt spid="16"/>
                                        </p:tgtEl>
                                      </p:cBhvr>
                                    </p:animEffect>
                                  </p:childTnLst>
                                </p:cTn>
                              </p:par>
                            </p:childTnLst>
                          </p:cTn>
                        </p:par>
                      </p:childTnLst>
                    </p:cTn>
                  </p:par>
                  <p:par>
                    <p:cTn id="62" fill="hold">
                      <p:stCondLst>
                        <p:cond delay="indefinite"/>
                      </p:stCondLst>
                      <p:childTnLst>
                        <p:par>
                          <p:cTn id="63" fill="hold">
                            <p:stCondLst>
                              <p:cond delay="0"/>
                            </p:stCondLst>
                            <p:childTnLst>
                              <p:par>
                                <p:cTn id="64" presetID="55" presetClass="entr" presetSubtype="0" fill="hold" grpId="0" nodeType="clickEffect">
                                  <p:stCondLst>
                                    <p:cond delay="0"/>
                                  </p:stCondLst>
                                  <p:childTnLst>
                                    <p:set>
                                      <p:cBhvr>
                                        <p:cTn id="65" dur="1" fill="hold">
                                          <p:stCondLst>
                                            <p:cond delay="0"/>
                                          </p:stCondLst>
                                        </p:cTn>
                                        <p:tgtEl>
                                          <p:spTgt spid="18">
                                            <p:txEl>
                                              <p:pRg st="0" end="0"/>
                                            </p:txEl>
                                          </p:spTgt>
                                        </p:tgtEl>
                                        <p:attrNameLst>
                                          <p:attrName>style.visibility</p:attrName>
                                        </p:attrNameLst>
                                      </p:cBhvr>
                                      <p:to>
                                        <p:strVal val="visible"/>
                                      </p:to>
                                    </p:set>
                                    <p:anim calcmode="lin" valueType="num">
                                      <p:cBhvr>
                                        <p:cTn id="66" dur="1000" fill="hold"/>
                                        <p:tgtEl>
                                          <p:spTgt spid="18">
                                            <p:txEl>
                                              <p:pRg st="0" end="0"/>
                                            </p:txEl>
                                          </p:spTgt>
                                        </p:tgtEl>
                                        <p:attrNameLst>
                                          <p:attrName>ppt_w</p:attrName>
                                        </p:attrNameLst>
                                      </p:cBhvr>
                                      <p:tavLst>
                                        <p:tav tm="0">
                                          <p:val>
                                            <p:strVal val="#ppt_w*0.70"/>
                                          </p:val>
                                        </p:tav>
                                        <p:tav tm="100000">
                                          <p:val>
                                            <p:strVal val="#ppt_w"/>
                                          </p:val>
                                        </p:tav>
                                      </p:tavLst>
                                    </p:anim>
                                    <p:anim calcmode="lin" valueType="num">
                                      <p:cBhvr>
                                        <p:cTn id="67" dur="1000" fill="hold"/>
                                        <p:tgtEl>
                                          <p:spTgt spid="18">
                                            <p:txEl>
                                              <p:pRg st="0" end="0"/>
                                            </p:txEl>
                                          </p:spTgt>
                                        </p:tgtEl>
                                        <p:attrNameLst>
                                          <p:attrName>ppt_h</p:attrName>
                                        </p:attrNameLst>
                                      </p:cBhvr>
                                      <p:tavLst>
                                        <p:tav tm="0">
                                          <p:val>
                                            <p:strVal val="#ppt_h"/>
                                          </p:val>
                                        </p:tav>
                                        <p:tav tm="100000">
                                          <p:val>
                                            <p:strVal val="#ppt_h"/>
                                          </p:val>
                                        </p:tav>
                                      </p:tavLst>
                                    </p:anim>
                                    <p:animEffect transition="in" filter="fade">
                                      <p:cBhvr>
                                        <p:cTn id="68" dur="10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3" grpId="0" build="allAtOnce"/>
      <p:bldP spid="4" grpId="0" build="allAtOnce"/>
      <p:bldP spid="5" grpId="0" build="allAtOnce"/>
      <p:bldP spid="10" grpId="0" build="allAtOnce"/>
      <p:bldP spid="11" grpId="0" build="allAtOnce"/>
      <p:bldP spid="13" grpId="0" build="allAtOnce"/>
      <p:bldP spid="14" grpId="0" build="allAtOnce"/>
      <p:bldP spid="17" grpId="0" build="allAtOnce"/>
      <p:bldP spid="18"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t>Find the GCF of 8ab³, 20a²b³, and 28ab²</a:t>
            </a:r>
            <a:endParaRPr lang="en-US" dirty="0"/>
          </a:p>
        </p:txBody>
      </p:sp>
      <p:sp>
        <p:nvSpPr>
          <p:cNvPr id="3" name="TextBox 2"/>
          <p:cNvSpPr txBox="1">
            <a:spLocks noChangeArrowheads="1"/>
          </p:cNvSpPr>
          <p:nvPr/>
        </p:nvSpPr>
        <p:spPr bwMode="auto">
          <a:xfrm>
            <a:off x="533400" y="2057400"/>
            <a:ext cx="8229600" cy="3540125"/>
          </a:xfrm>
          <a:prstGeom prst="rect">
            <a:avLst/>
          </a:prstGeom>
          <a:noFill/>
          <a:ln w="9525">
            <a:noFill/>
            <a:miter lim="800000"/>
            <a:headEnd/>
            <a:tailEnd/>
          </a:ln>
        </p:spPr>
        <p:txBody>
          <a:bodyPr>
            <a:spAutoFit/>
          </a:bodyPr>
          <a:lstStyle/>
          <a:p>
            <a:r>
              <a:rPr lang="en-US" sz="3200" dirty="0">
                <a:latin typeface="Times New Roman" pitchFamily="18" charset="0"/>
              </a:rPr>
              <a:t>The GCF of the numerical coefficients 8, 20, and 28 is </a:t>
            </a:r>
            <a:r>
              <a:rPr lang="en-US" sz="3200" dirty="0">
                <a:solidFill>
                  <a:srgbClr val="C00000"/>
                </a:solidFill>
                <a:latin typeface="Times New Roman" pitchFamily="18" charset="0"/>
              </a:rPr>
              <a:t>4,</a:t>
            </a:r>
            <a:r>
              <a:rPr lang="en-US" sz="3200" dirty="0">
                <a:solidFill>
                  <a:schemeClr val="tx2"/>
                </a:solidFill>
                <a:latin typeface="Times New Roman" pitchFamily="18" charset="0"/>
              </a:rPr>
              <a:t> </a:t>
            </a:r>
            <a:r>
              <a:rPr lang="en-US" sz="3200" dirty="0">
                <a:latin typeface="Times New Roman" pitchFamily="18" charset="0"/>
              </a:rPr>
              <a:t>the largest integer that is a factor of each integer.  The GCF of the variable factors a, and a² is </a:t>
            </a:r>
            <a:r>
              <a:rPr lang="en-US" sz="3200" dirty="0">
                <a:solidFill>
                  <a:srgbClr val="C00000"/>
                </a:solidFill>
                <a:latin typeface="Times New Roman" pitchFamily="18" charset="0"/>
              </a:rPr>
              <a:t>a, </a:t>
            </a:r>
            <a:r>
              <a:rPr lang="en-US" sz="3200" dirty="0">
                <a:latin typeface="Times New Roman" pitchFamily="18" charset="0"/>
              </a:rPr>
              <a:t>because a is the largest factor common to both  powers of a.  The variable b², and b³ is </a:t>
            </a:r>
            <a:r>
              <a:rPr lang="en-US" sz="3200" dirty="0">
                <a:solidFill>
                  <a:srgbClr val="C00000"/>
                </a:solidFill>
                <a:latin typeface="Times New Roman" pitchFamily="18" charset="0"/>
              </a:rPr>
              <a:t>b²,</a:t>
            </a:r>
            <a:r>
              <a:rPr lang="en-US" sz="3200" dirty="0">
                <a:latin typeface="Times New Roman" pitchFamily="18" charset="0"/>
              </a:rPr>
              <a:t> because b² is the largest factor common to both powers of b.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dirty="0" smtClean="0"/>
              <a:t>To see this in factored form:</a:t>
            </a:r>
            <a:endParaRPr lang="en-US" dirty="0"/>
          </a:p>
        </p:txBody>
      </p:sp>
      <p:sp>
        <p:nvSpPr>
          <p:cNvPr id="5" name="TextBox 4"/>
          <p:cNvSpPr txBox="1">
            <a:spLocks noChangeArrowheads="1"/>
          </p:cNvSpPr>
          <p:nvPr/>
        </p:nvSpPr>
        <p:spPr bwMode="auto">
          <a:xfrm>
            <a:off x="990600" y="2133600"/>
            <a:ext cx="5410200" cy="584200"/>
          </a:xfrm>
          <a:prstGeom prst="rect">
            <a:avLst/>
          </a:prstGeom>
          <a:noFill/>
          <a:ln w="9525">
            <a:noFill/>
            <a:miter lim="800000"/>
            <a:headEnd/>
            <a:tailEnd/>
          </a:ln>
        </p:spPr>
        <p:txBody>
          <a:bodyPr>
            <a:spAutoFit/>
          </a:bodyPr>
          <a:lstStyle/>
          <a:p>
            <a:r>
              <a:rPr lang="en-US" sz="3200" dirty="0">
                <a:latin typeface="Times New Roman" pitchFamily="18" charset="0"/>
              </a:rPr>
              <a:t> 8ab³    =  </a:t>
            </a:r>
            <a:r>
              <a:rPr lang="en-US" sz="3200" dirty="0">
                <a:solidFill>
                  <a:srgbClr val="C00000"/>
                </a:solidFill>
                <a:latin typeface="Times New Roman" pitchFamily="18" charset="0"/>
              </a:rPr>
              <a:t>2·2·</a:t>
            </a:r>
            <a:r>
              <a:rPr lang="en-US" sz="3200" dirty="0">
                <a:latin typeface="Times New Roman" pitchFamily="18" charset="0"/>
              </a:rPr>
              <a:t>2</a:t>
            </a:r>
            <a:r>
              <a:rPr lang="en-US" sz="3200" dirty="0">
                <a:solidFill>
                  <a:srgbClr val="C00000"/>
                </a:solidFill>
                <a:latin typeface="Times New Roman" pitchFamily="18" charset="0"/>
              </a:rPr>
              <a:t> a b </a:t>
            </a:r>
            <a:r>
              <a:rPr lang="en-US" sz="3200" dirty="0" err="1">
                <a:solidFill>
                  <a:srgbClr val="C00000"/>
                </a:solidFill>
                <a:latin typeface="Times New Roman" pitchFamily="18" charset="0"/>
              </a:rPr>
              <a:t>b</a:t>
            </a:r>
            <a:r>
              <a:rPr lang="en-US" sz="3200" dirty="0">
                <a:solidFill>
                  <a:srgbClr val="C00000"/>
                </a:solidFill>
                <a:latin typeface="Times New Roman" pitchFamily="18" charset="0"/>
              </a:rPr>
              <a:t> </a:t>
            </a:r>
            <a:r>
              <a:rPr lang="en-US" sz="3200" dirty="0" err="1">
                <a:latin typeface="Times New Roman" pitchFamily="18" charset="0"/>
              </a:rPr>
              <a:t>b</a:t>
            </a:r>
            <a:endParaRPr lang="en-US" sz="3200" dirty="0">
              <a:latin typeface="Times New Roman" pitchFamily="18" charset="0"/>
            </a:endParaRPr>
          </a:p>
        </p:txBody>
      </p:sp>
      <p:sp>
        <p:nvSpPr>
          <p:cNvPr id="6" name="TextBox 5"/>
          <p:cNvSpPr txBox="1">
            <a:spLocks noChangeArrowheads="1"/>
          </p:cNvSpPr>
          <p:nvPr/>
        </p:nvSpPr>
        <p:spPr bwMode="auto">
          <a:xfrm>
            <a:off x="990600" y="3276600"/>
            <a:ext cx="5638800" cy="584200"/>
          </a:xfrm>
          <a:prstGeom prst="rect">
            <a:avLst/>
          </a:prstGeom>
          <a:noFill/>
          <a:ln w="9525">
            <a:noFill/>
            <a:miter lim="800000"/>
            <a:headEnd/>
            <a:tailEnd/>
          </a:ln>
        </p:spPr>
        <p:txBody>
          <a:bodyPr>
            <a:spAutoFit/>
          </a:bodyPr>
          <a:lstStyle/>
          <a:p>
            <a:r>
              <a:rPr lang="en-US" sz="3200">
                <a:latin typeface="Times New Roman" pitchFamily="18" charset="0"/>
              </a:rPr>
              <a:t>20a²b³  =  </a:t>
            </a:r>
            <a:r>
              <a:rPr lang="en-US" sz="3200">
                <a:solidFill>
                  <a:srgbClr val="C00000"/>
                </a:solidFill>
                <a:latin typeface="Times New Roman" pitchFamily="18" charset="0"/>
              </a:rPr>
              <a:t>2·2·</a:t>
            </a:r>
            <a:r>
              <a:rPr lang="en-US" sz="3200">
                <a:latin typeface="Times New Roman" pitchFamily="18" charset="0"/>
              </a:rPr>
              <a:t>5 </a:t>
            </a:r>
            <a:r>
              <a:rPr lang="en-US" sz="3200">
                <a:solidFill>
                  <a:srgbClr val="C00000"/>
                </a:solidFill>
                <a:latin typeface="Times New Roman" pitchFamily="18" charset="0"/>
              </a:rPr>
              <a:t>a </a:t>
            </a:r>
            <a:r>
              <a:rPr lang="en-US" sz="3200">
                <a:latin typeface="Times New Roman" pitchFamily="18" charset="0"/>
              </a:rPr>
              <a:t>a </a:t>
            </a:r>
            <a:r>
              <a:rPr lang="en-US" sz="3200">
                <a:solidFill>
                  <a:srgbClr val="C00000"/>
                </a:solidFill>
                <a:latin typeface="Times New Roman" pitchFamily="18" charset="0"/>
              </a:rPr>
              <a:t>b b </a:t>
            </a:r>
            <a:r>
              <a:rPr lang="en-US" sz="3200">
                <a:latin typeface="Times New Roman" pitchFamily="18" charset="0"/>
              </a:rPr>
              <a:t>b</a:t>
            </a:r>
          </a:p>
        </p:txBody>
      </p:sp>
      <p:sp>
        <p:nvSpPr>
          <p:cNvPr id="7" name="TextBox 6"/>
          <p:cNvSpPr txBox="1">
            <a:spLocks noChangeArrowheads="1"/>
          </p:cNvSpPr>
          <p:nvPr/>
        </p:nvSpPr>
        <p:spPr bwMode="auto">
          <a:xfrm>
            <a:off x="1143000" y="4495800"/>
            <a:ext cx="5105400" cy="584200"/>
          </a:xfrm>
          <a:prstGeom prst="rect">
            <a:avLst/>
          </a:prstGeom>
          <a:noFill/>
          <a:ln w="9525">
            <a:noFill/>
            <a:miter lim="800000"/>
            <a:headEnd/>
            <a:tailEnd/>
          </a:ln>
        </p:spPr>
        <p:txBody>
          <a:bodyPr>
            <a:spAutoFit/>
          </a:bodyPr>
          <a:lstStyle/>
          <a:p>
            <a:r>
              <a:rPr lang="en-US" sz="3200">
                <a:latin typeface="Times New Roman" pitchFamily="18" charset="0"/>
              </a:rPr>
              <a:t>28ab²  =  </a:t>
            </a:r>
            <a:r>
              <a:rPr lang="en-US" sz="3200">
                <a:solidFill>
                  <a:srgbClr val="C00000"/>
                </a:solidFill>
                <a:latin typeface="Times New Roman" pitchFamily="18" charset="0"/>
              </a:rPr>
              <a:t>2·2·</a:t>
            </a:r>
            <a:r>
              <a:rPr lang="en-US" sz="3200">
                <a:latin typeface="Times New Roman" pitchFamily="18" charset="0"/>
              </a:rPr>
              <a:t>7</a:t>
            </a:r>
            <a:r>
              <a:rPr lang="en-US" sz="3200">
                <a:solidFill>
                  <a:srgbClr val="C00000"/>
                </a:solidFill>
                <a:latin typeface="Times New Roman" pitchFamily="18" charset="0"/>
              </a:rPr>
              <a:t> a b b</a:t>
            </a:r>
            <a:endParaRPr lang="en-US" sz="3200">
              <a:latin typeface="Times New Roman" pitchFamily="18" charset="0"/>
            </a:endParaRPr>
          </a:p>
        </p:txBody>
      </p:sp>
      <p:sp>
        <p:nvSpPr>
          <p:cNvPr id="8" name="TextBox 7"/>
          <p:cNvSpPr txBox="1">
            <a:spLocks noChangeArrowheads="1"/>
          </p:cNvSpPr>
          <p:nvPr/>
        </p:nvSpPr>
        <p:spPr bwMode="auto">
          <a:xfrm>
            <a:off x="1828800" y="5715000"/>
            <a:ext cx="4419600" cy="708025"/>
          </a:xfrm>
          <a:prstGeom prst="rect">
            <a:avLst/>
          </a:prstGeom>
          <a:noFill/>
          <a:ln w="9525">
            <a:noFill/>
            <a:miter lim="800000"/>
            <a:headEnd/>
            <a:tailEnd/>
          </a:ln>
        </p:spPr>
        <p:txBody>
          <a:bodyPr>
            <a:spAutoFit/>
          </a:bodyPr>
          <a:lstStyle/>
          <a:p>
            <a:r>
              <a:rPr lang="en-US" sz="3600">
                <a:latin typeface="Times New Roman" pitchFamily="18" charset="0"/>
              </a:rPr>
              <a:t> </a:t>
            </a:r>
            <a:r>
              <a:rPr lang="en-US" sz="4000">
                <a:latin typeface="Times New Roman" pitchFamily="18" charset="0"/>
              </a:rPr>
              <a:t>GCF = 4ab²</a:t>
            </a:r>
            <a:endParaRPr lang="en-US" sz="360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down)">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ipe(down)">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7" grpId="0" build="allAtOnce"/>
      <p:bldP spid="8"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685800" y="1600200"/>
            <a:ext cx="7924800" cy="1800225"/>
          </a:xfrm>
          <a:prstGeom prst="rect">
            <a:avLst/>
          </a:prstGeom>
          <a:noFill/>
          <a:ln w="9525">
            <a:noFill/>
            <a:miter lim="800000"/>
            <a:headEnd/>
            <a:tailEnd/>
          </a:ln>
        </p:spPr>
        <p:txBody>
          <a:bodyPr>
            <a:spAutoFit/>
          </a:bodyPr>
          <a:lstStyle/>
          <a:p>
            <a:pPr>
              <a:spcBef>
                <a:spcPct val="50000"/>
              </a:spcBef>
            </a:pPr>
            <a:r>
              <a:rPr lang="en-US" sz="2800" dirty="0">
                <a:solidFill>
                  <a:schemeClr val="tx2"/>
                </a:solidFill>
                <a:latin typeface="Times New Roman" pitchFamily="18" charset="0"/>
              </a:rPr>
              <a:t>There is a 5 in common in both terms that we could factor out.  According to the directions though, we are supposed to factor out a </a:t>
            </a:r>
            <a:r>
              <a:rPr lang="en-US" sz="2800" i="1" u="sng" dirty="0">
                <a:solidFill>
                  <a:schemeClr val="tx2"/>
                </a:solidFill>
                <a:latin typeface="Times New Roman" pitchFamily="18" charset="0"/>
              </a:rPr>
              <a:t>negative</a:t>
            </a:r>
            <a:r>
              <a:rPr lang="en-US" sz="2800" dirty="0">
                <a:solidFill>
                  <a:schemeClr val="tx2"/>
                </a:solidFill>
                <a:latin typeface="Times New Roman" pitchFamily="18" charset="0"/>
              </a:rPr>
              <a:t> real number so let's factor </a:t>
            </a:r>
            <a:r>
              <a:rPr lang="en-US" sz="2800" dirty="0" smtClean="0">
                <a:solidFill>
                  <a:schemeClr val="tx2"/>
                </a:solidFill>
                <a:latin typeface="Times New Roman" pitchFamily="18" charset="0"/>
              </a:rPr>
              <a:t>out </a:t>
            </a:r>
            <a:r>
              <a:rPr lang="en-US" sz="2800" dirty="0">
                <a:solidFill>
                  <a:schemeClr val="tx2"/>
                </a:solidFill>
                <a:latin typeface="Times New Roman" pitchFamily="18" charset="0"/>
              </a:rPr>
              <a:t>–5.</a:t>
            </a:r>
          </a:p>
        </p:txBody>
      </p:sp>
      <p:graphicFrame>
        <p:nvGraphicFramePr>
          <p:cNvPr id="3078" name="Object 6"/>
          <p:cNvGraphicFramePr>
            <a:graphicFrameLocks noChangeAspect="1"/>
          </p:cNvGraphicFramePr>
          <p:nvPr/>
        </p:nvGraphicFramePr>
        <p:xfrm>
          <a:off x="2919413" y="4038600"/>
          <a:ext cx="2543175" cy="754063"/>
        </p:xfrm>
        <a:graphic>
          <a:graphicData uri="http://schemas.openxmlformats.org/presentationml/2006/ole">
            <p:oleObj spid="_x0000_s2051" name="Equation" r:id="rId3" imgW="685800" imgH="203040" progId="">
              <p:embed/>
            </p:oleObj>
          </a:graphicData>
        </a:graphic>
      </p:graphicFrame>
      <p:sp>
        <p:nvSpPr>
          <p:cNvPr id="3079" name="Text Box 7"/>
          <p:cNvSpPr txBox="1">
            <a:spLocks noChangeArrowheads="1"/>
          </p:cNvSpPr>
          <p:nvPr/>
        </p:nvSpPr>
        <p:spPr bwMode="auto">
          <a:xfrm>
            <a:off x="228600" y="5029200"/>
            <a:ext cx="6400800" cy="1373188"/>
          </a:xfrm>
          <a:prstGeom prst="rect">
            <a:avLst/>
          </a:prstGeom>
          <a:noFill/>
          <a:ln w="9525">
            <a:noFill/>
            <a:miter lim="800000"/>
            <a:headEnd/>
            <a:tailEnd/>
          </a:ln>
        </p:spPr>
        <p:txBody>
          <a:bodyPr>
            <a:spAutoFit/>
          </a:bodyPr>
          <a:lstStyle/>
          <a:p>
            <a:pPr>
              <a:spcBef>
                <a:spcPct val="50000"/>
              </a:spcBef>
            </a:pPr>
            <a:r>
              <a:rPr lang="en-US" sz="2800">
                <a:solidFill>
                  <a:schemeClr val="tx2"/>
                </a:solidFill>
                <a:latin typeface="Times New Roman" pitchFamily="18" charset="0"/>
              </a:rPr>
              <a:t>Remember you can always check to see if you've done this step correctly by re-distributing through.  Let's check it.</a:t>
            </a:r>
          </a:p>
        </p:txBody>
      </p:sp>
      <p:sp>
        <p:nvSpPr>
          <p:cNvPr id="3080" name="Freeform 8"/>
          <p:cNvSpPr>
            <a:spLocks/>
          </p:cNvSpPr>
          <p:nvPr/>
        </p:nvSpPr>
        <p:spPr bwMode="auto">
          <a:xfrm>
            <a:off x="3429000" y="3657600"/>
            <a:ext cx="762000" cy="381000"/>
          </a:xfrm>
          <a:custGeom>
            <a:avLst/>
            <a:gdLst>
              <a:gd name="T0" fmla="*/ 0 w 480"/>
              <a:gd name="T1" fmla="*/ 604837545 h 240"/>
              <a:gd name="T2" fmla="*/ 846772682 w 480"/>
              <a:gd name="T3" fmla="*/ 0 h 240"/>
              <a:gd name="T4" fmla="*/ 1209675089 w 480"/>
              <a:gd name="T5" fmla="*/ 604837545 h 240"/>
              <a:gd name="T6" fmla="*/ 0 60000 65536"/>
              <a:gd name="T7" fmla="*/ 0 60000 65536"/>
              <a:gd name="T8" fmla="*/ 0 60000 65536"/>
              <a:gd name="T9" fmla="*/ 0 w 480"/>
              <a:gd name="T10" fmla="*/ 0 h 240"/>
              <a:gd name="T11" fmla="*/ 480 w 480"/>
              <a:gd name="T12" fmla="*/ 240 h 240"/>
            </a:gdLst>
            <a:ahLst/>
            <a:cxnLst>
              <a:cxn ang="T6">
                <a:pos x="T0" y="T1"/>
              </a:cxn>
              <a:cxn ang="T7">
                <a:pos x="T2" y="T3"/>
              </a:cxn>
              <a:cxn ang="T8">
                <a:pos x="T4" y="T5"/>
              </a:cxn>
            </a:cxnLst>
            <a:rect l="T9" t="T10" r="T11" b="T12"/>
            <a:pathLst>
              <a:path w="480" h="240">
                <a:moveTo>
                  <a:pt x="0" y="240"/>
                </a:moveTo>
                <a:cubicBezTo>
                  <a:pt x="128" y="120"/>
                  <a:pt x="256" y="0"/>
                  <a:pt x="336" y="0"/>
                </a:cubicBezTo>
                <a:cubicBezTo>
                  <a:pt x="416" y="0"/>
                  <a:pt x="448" y="120"/>
                  <a:pt x="480" y="240"/>
                </a:cubicBezTo>
              </a:path>
            </a:pathLst>
          </a:custGeom>
          <a:noFill/>
          <a:ln w="38100">
            <a:solidFill>
              <a:srgbClr val="FFFF00"/>
            </a:solidFill>
            <a:round/>
            <a:headEnd/>
            <a:tailEnd type="triangle" w="med" len="med"/>
          </a:ln>
        </p:spPr>
        <p:txBody>
          <a:bodyPr/>
          <a:lstStyle/>
          <a:p>
            <a:endParaRPr lang="en-US">
              <a:latin typeface="Times New Roman" pitchFamily="18" charset="0"/>
            </a:endParaRPr>
          </a:p>
        </p:txBody>
      </p:sp>
      <p:sp>
        <p:nvSpPr>
          <p:cNvPr id="3082" name="Freeform 10"/>
          <p:cNvSpPr>
            <a:spLocks/>
          </p:cNvSpPr>
          <p:nvPr/>
        </p:nvSpPr>
        <p:spPr bwMode="auto">
          <a:xfrm>
            <a:off x="3429000" y="3187700"/>
            <a:ext cx="1600200" cy="850900"/>
          </a:xfrm>
          <a:custGeom>
            <a:avLst/>
            <a:gdLst>
              <a:gd name="T0" fmla="*/ 0 w 1008"/>
              <a:gd name="T1" fmla="*/ 1229836087 h 536"/>
              <a:gd name="T2" fmla="*/ 1814512854 w 1008"/>
              <a:gd name="T3" fmla="*/ 20161247 h 536"/>
              <a:gd name="T4" fmla="*/ 2147483647 w 1008"/>
              <a:gd name="T5" fmla="*/ 1350803532 h 536"/>
              <a:gd name="T6" fmla="*/ 0 60000 65536"/>
              <a:gd name="T7" fmla="*/ 0 60000 65536"/>
              <a:gd name="T8" fmla="*/ 0 60000 65536"/>
              <a:gd name="T9" fmla="*/ 0 w 1008"/>
              <a:gd name="T10" fmla="*/ 0 h 536"/>
              <a:gd name="T11" fmla="*/ 1008 w 1008"/>
              <a:gd name="T12" fmla="*/ 536 h 536"/>
            </a:gdLst>
            <a:ahLst/>
            <a:cxnLst>
              <a:cxn ang="T6">
                <a:pos x="T0" y="T1"/>
              </a:cxn>
              <a:cxn ang="T7">
                <a:pos x="T2" y="T3"/>
              </a:cxn>
              <a:cxn ang="T8">
                <a:pos x="T4" y="T5"/>
              </a:cxn>
            </a:cxnLst>
            <a:rect l="T9" t="T10" r="T11" b="T12"/>
            <a:pathLst>
              <a:path w="1008" h="536">
                <a:moveTo>
                  <a:pt x="0" y="488"/>
                </a:moveTo>
                <a:cubicBezTo>
                  <a:pt x="276" y="244"/>
                  <a:pt x="552" y="0"/>
                  <a:pt x="720" y="8"/>
                </a:cubicBezTo>
                <a:cubicBezTo>
                  <a:pt x="888" y="16"/>
                  <a:pt x="948" y="276"/>
                  <a:pt x="1008" y="536"/>
                </a:cubicBezTo>
              </a:path>
            </a:pathLst>
          </a:custGeom>
          <a:noFill/>
          <a:ln w="38100">
            <a:solidFill>
              <a:srgbClr val="FFFF00"/>
            </a:solidFill>
            <a:round/>
            <a:headEnd/>
            <a:tailEnd type="triangle" w="med" len="med"/>
          </a:ln>
        </p:spPr>
        <p:txBody>
          <a:bodyPr/>
          <a:lstStyle/>
          <a:p>
            <a:endParaRPr lang="en-US">
              <a:latin typeface="Times New Roman" pitchFamily="18" charset="0"/>
            </a:endParaRPr>
          </a:p>
        </p:txBody>
      </p:sp>
      <p:graphicFrame>
        <p:nvGraphicFramePr>
          <p:cNvPr id="3083" name="Object 11"/>
          <p:cNvGraphicFramePr>
            <a:graphicFrameLocks noChangeAspect="1"/>
          </p:cNvGraphicFramePr>
          <p:nvPr/>
        </p:nvGraphicFramePr>
        <p:xfrm>
          <a:off x="5715000" y="4038600"/>
          <a:ext cx="1228725" cy="717550"/>
        </p:xfrm>
        <a:graphic>
          <a:graphicData uri="http://schemas.openxmlformats.org/presentationml/2006/ole">
            <p:oleObj spid="_x0000_s2052" name="Equation" r:id="rId4" imgW="304560" imgH="177480" progId="">
              <p:embed/>
            </p:oleObj>
          </a:graphicData>
        </a:graphic>
      </p:graphicFrame>
      <p:graphicFrame>
        <p:nvGraphicFramePr>
          <p:cNvPr id="3084" name="Object 12"/>
          <p:cNvGraphicFramePr>
            <a:graphicFrameLocks noChangeAspect="1"/>
          </p:cNvGraphicFramePr>
          <p:nvPr/>
        </p:nvGraphicFramePr>
        <p:xfrm>
          <a:off x="5715000" y="4038600"/>
          <a:ext cx="2355850" cy="717550"/>
        </p:xfrm>
        <a:graphic>
          <a:graphicData uri="http://schemas.openxmlformats.org/presentationml/2006/ole">
            <p:oleObj spid="_x0000_s2053" name="Equation" r:id="rId5" imgW="583920" imgH="177480" progId="">
              <p:embed/>
            </p:oleObj>
          </a:graphicData>
        </a:graphic>
      </p:graphicFrame>
      <p:sp>
        <p:nvSpPr>
          <p:cNvPr id="3085" name="Line 13"/>
          <p:cNvSpPr>
            <a:spLocks noChangeShapeType="1"/>
          </p:cNvSpPr>
          <p:nvPr/>
        </p:nvSpPr>
        <p:spPr bwMode="auto">
          <a:xfrm>
            <a:off x="8077200" y="4343400"/>
            <a:ext cx="838200" cy="0"/>
          </a:xfrm>
          <a:prstGeom prst="line">
            <a:avLst/>
          </a:prstGeom>
          <a:noFill/>
          <a:ln w="38100">
            <a:solidFill>
              <a:srgbClr val="FFFF00"/>
            </a:solidFill>
            <a:round/>
            <a:headEnd/>
            <a:tailEnd/>
          </a:ln>
        </p:spPr>
        <p:txBody>
          <a:bodyPr/>
          <a:lstStyle/>
          <a:p>
            <a:endParaRPr lang="en-US"/>
          </a:p>
        </p:txBody>
      </p:sp>
      <p:sp>
        <p:nvSpPr>
          <p:cNvPr id="3086" name="Line 14"/>
          <p:cNvSpPr>
            <a:spLocks noChangeShapeType="1"/>
          </p:cNvSpPr>
          <p:nvPr/>
        </p:nvSpPr>
        <p:spPr bwMode="auto">
          <a:xfrm flipV="1">
            <a:off x="8915400" y="1066800"/>
            <a:ext cx="0" cy="3276600"/>
          </a:xfrm>
          <a:prstGeom prst="line">
            <a:avLst/>
          </a:prstGeom>
          <a:noFill/>
          <a:ln w="38100">
            <a:solidFill>
              <a:srgbClr val="FFFF00"/>
            </a:solidFill>
            <a:round/>
            <a:headEnd/>
            <a:tailEnd/>
          </a:ln>
        </p:spPr>
        <p:txBody>
          <a:bodyPr/>
          <a:lstStyle/>
          <a:p>
            <a:endParaRPr lang="en-US"/>
          </a:p>
        </p:txBody>
      </p:sp>
      <p:sp>
        <p:nvSpPr>
          <p:cNvPr id="3087" name="Line 15"/>
          <p:cNvSpPr>
            <a:spLocks noChangeShapeType="1"/>
          </p:cNvSpPr>
          <p:nvPr/>
        </p:nvSpPr>
        <p:spPr bwMode="auto">
          <a:xfrm flipH="1">
            <a:off x="5181600" y="1066800"/>
            <a:ext cx="3733800" cy="0"/>
          </a:xfrm>
          <a:prstGeom prst="line">
            <a:avLst/>
          </a:prstGeom>
          <a:noFill/>
          <a:ln w="38100">
            <a:solidFill>
              <a:srgbClr val="FFFF00"/>
            </a:solidFill>
            <a:round/>
            <a:headEnd/>
            <a:tailEnd type="triangle" w="med" len="med"/>
          </a:ln>
        </p:spPr>
        <p:txBody>
          <a:bodyPr/>
          <a:lstStyle/>
          <a:p>
            <a:endParaRPr lang="en-US"/>
          </a:p>
        </p:txBody>
      </p:sp>
      <p:sp>
        <p:nvSpPr>
          <p:cNvPr id="3088" name="Text Box 16"/>
          <p:cNvSpPr txBox="1">
            <a:spLocks noChangeArrowheads="1"/>
          </p:cNvSpPr>
          <p:nvPr/>
        </p:nvSpPr>
        <p:spPr bwMode="auto">
          <a:xfrm>
            <a:off x="5715000" y="3352800"/>
            <a:ext cx="2819400" cy="369888"/>
          </a:xfrm>
          <a:prstGeom prst="rect">
            <a:avLst/>
          </a:prstGeom>
          <a:noFill/>
          <a:ln w="9525">
            <a:noFill/>
            <a:miter lim="800000"/>
            <a:headEnd/>
            <a:tailEnd/>
          </a:ln>
        </p:spPr>
        <p:txBody>
          <a:bodyPr>
            <a:spAutoFit/>
          </a:bodyPr>
          <a:lstStyle/>
          <a:p>
            <a:pPr>
              <a:spcBef>
                <a:spcPct val="50000"/>
              </a:spcBef>
            </a:pPr>
            <a:r>
              <a:rPr lang="en-US" b="1">
                <a:solidFill>
                  <a:srgbClr val="FFFF00"/>
                </a:solidFill>
                <a:latin typeface="Times New Roman" pitchFamily="18" charset="0"/>
              </a:rPr>
              <a:t>Yes---it checks!</a:t>
            </a:r>
          </a:p>
        </p:txBody>
      </p:sp>
      <p:graphicFrame>
        <p:nvGraphicFramePr>
          <p:cNvPr id="3089" name="Object 17"/>
          <p:cNvGraphicFramePr>
            <a:graphicFrameLocks noChangeAspect="1"/>
          </p:cNvGraphicFramePr>
          <p:nvPr/>
        </p:nvGraphicFramePr>
        <p:xfrm>
          <a:off x="6578600" y="4953000"/>
          <a:ext cx="2252663" cy="717550"/>
        </p:xfrm>
        <a:graphic>
          <a:graphicData uri="http://schemas.openxmlformats.org/presentationml/2006/ole">
            <p:oleObj spid="_x0000_s2054" name="Equation" r:id="rId6" imgW="558720" imgH="177480" progId="">
              <p:embed/>
            </p:oleObj>
          </a:graphicData>
        </a:graphic>
      </p:graphicFrame>
      <p:sp>
        <p:nvSpPr>
          <p:cNvPr id="3090" name="Text Box 18"/>
          <p:cNvSpPr txBox="1">
            <a:spLocks noChangeArrowheads="1"/>
          </p:cNvSpPr>
          <p:nvPr/>
        </p:nvSpPr>
        <p:spPr bwMode="auto">
          <a:xfrm>
            <a:off x="5715000" y="5911850"/>
            <a:ext cx="3429000" cy="946150"/>
          </a:xfrm>
          <a:prstGeom prst="rect">
            <a:avLst/>
          </a:prstGeom>
          <a:solidFill>
            <a:schemeClr val="accent2"/>
          </a:solidFill>
          <a:ln w="9525">
            <a:noFill/>
            <a:miter lim="800000"/>
            <a:headEnd/>
            <a:tailEnd/>
          </a:ln>
        </p:spPr>
        <p:txBody>
          <a:bodyPr>
            <a:spAutoFit/>
          </a:bodyPr>
          <a:lstStyle/>
          <a:p>
            <a:pPr>
              <a:spcBef>
                <a:spcPct val="50000"/>
              </a:spcBef>
            </a:pPr>
            <a:r>
              <a:rPr lang="en-US" sz="2800" dirty="0">
                <a:solidFill>
                  <a:srgbClr val="800080"/>
                </a:solidFill>
                <a:latin typeface="Times New Roman" pitchFamily="18" charset="0"/>
              </a:rPr>
              <a:t>Trade the terms places for standard form.</a:t>
            </a:r>
          </a:p>
        </p:txBody>
      </p:sp>
      <p:sp>
        <p:nvSpPr>
          <p:cNvPr id="16" name="TextBox 15"/>
          <p:cNvSpPr txBox="1">
            <a:spLocks noChangeArrowheads="1"/>
          </p:cNvSpPr>
          <p:nvPr/>
        </p:nvSpPr>
        <p:spPr bwMode="auto">
          <a:xfrm>
            <a:off x="914400" y="0"/>
            <a:ext cx="4114800" cy="523875"/>
          </a:xfrm>
          <a:prstGeom prst="rect">
            <a:avLst/>
          </a:prstGeom>
          <a:noFill/>
          <a:ln w="9525">
            <a:noFill/>
            <a:miter lim="800000"/>
            <a:headEnd/>
            <a:tailEnd/>
          </a:ln>
        </p:spPr>
        <p:txBody>
          <a:bodyPr>
            <a:spAutoFit/>
          </a:bodyPr>
          <a:lstStyle/>
          <a:p>
            <a:r>
              <a:rPr lang="en-US" sz="2800">
                <a:solidFill>
                  <a:srgbClr val="FE1648"/>
                </a:solidFill>
                <a:latin typeface="Times New Roman" pitchFamily="18" charset="0"/>
              </a:rPr>
              <a:t>Solving a binomial</a:t>
            </a:r>
          </a:p>
        </p:txBody>
      </p:sp>
      <p:graphicFrame>
        <p:nvGraphicFramePr>
          <p:cNvPr id="2050" name="Object 4"/>
          <p:cNvGraphicFramePr>
            <a:graphicFrameLocks noChangeAspect="1"/>
          </p:cNvGraphicFramePr>
          <p:nvPr/>
        </p:nvGraphicFramePr>
        <p:xfrm>
          <a:off x="3505200" y="762000"/>
          <a:ext cx="1752600" cy="663575"/>
        </p:xfrm>
        <a:graphic>
          <a:graphicData uri="http://schemas.openxmlformats.org/presentationml/2006/ole">
            <p:oleObj spid="_x0000_s2050" name="Equation" r:id="rId7" imgW="469800" imgH="17748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20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077"/>
                                        </p:tgtEl>
                                        <p:attrNameLst>
                                          <p:attrName>style.visibility</p:attrName>
                                        </p:attrNameLst>
                                      </p:cBhvr>
                                      <p:to>
                                        <p:strVal val="visible"/>
                                      </p:to>
                                    </p:set>
                                    <p:anim calcmode="lin" valueType="num">
                                      <p:cBhvr>
                                        <p:cTn id="12" dur="500" fill="hold"/>
                                        <p:tgtEl>
                                          <p:spTgt spid="3077"/>
                                        </p:tgtEl>
                                        <p:attrNameLst>
                                          <p:attrName>ppt_w</p:attrName>
                                        </p:attrNameLst>
                                      </p:cBhvr>
                                      <p:tavLst>
                                        <p:tav tm="0">
                                          <p:val>
                                            <p:fltVal val="0"/>
                                          </p:val>
                                        </p:tav>
                                        <p:tav tm="100000">
                                          <p:val>
                                            <p:strVal val="#ppt_w"/>
                                          </p:val>
                                        </p:tav>
                                      </p:tavLst>
                                    </p:anim>
                                    <p:anim calcmode="lin" valueType="num">
                                      <p:cBhvr>
                                        <p:cTn id="13" dur="500" fill="hold"/>
                                        <p:tgtEl>
                                          <p:spTgt spid="3077"/>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5" presetClass="entr" presetSubtype="0" fill="hold" nodeType="clickEffect">
                                  <p:stCondLst>
                                    <p:cond delay="0"/>
                                  </p:stCondLst>
                                  <p:childTnLst>
                                    <p:set>
                                      <p:cBhvr>
                                        <p:cTn id="17" dur="1" fill="hold">
                                          <p:stCondLst>
                                            <p:cond delay="0"/>
                                          </p:stCondLst>
                                        </p:cTn>
                                        <p:tgtEl>
                                          <p:spTgt spid="3078"/>
                                        </p:tgtEl>
                                        <p:attrNameLst>
                                          <p:attrName>style.visibility</p:attrName>
                                        </p:attrNameLst>
                                      </p:cBhvr>
                                      <p:to>
                                        <p:strVal val="visible"/>
                                      </p:to>
                                    </p:set>
                                    <p:anim calcmode="lin" valueType="num">
                                      <p:cBhvr>
                                        <p:cTn id="18" dur="1000" fill="hold"/>
                                        <p:tgtEl>
                                          <p:spTgt spid="3078"/>
                                        </p:tgtEl>
                                        <p:attrNameLst>
                                          <p:attrName>ppt_w</p:attrName>
                                        </p:attrNameLst>
                                      </p:cBhvr>
                                      <p:tavLst>
                                        <p:tav tm="0">
                                          <p:val>
                                            <p:fltVal val="0"/>
                                          </p:val>
                                        </p:tav>
                                        <p:tav tm="100000">
                                          <p:val>
                                            <p:strVal val="#ppt_w"/>
                                          </p:val>
                                        </p:tav>
                                      </p:tavLst>
                                    </p:anim>
                                    <p:anim calcmode="lin" valueType="num">
                                      <p:cBhvr>
                                        <p:cTn id="19" dur="1000" fill="hold"/>
                                        <p:tgtEl>
                                          <p:spTgt spid="3078"/>
                                        </p:tgtEl>
                                        <p:attrNameLst>
                                          <p:attrName>ppt_h</p:attrName>
                                        </p:attrNameLst>
                                      </p:cBhvr>
                                      <p:tavLst>
                                        <p:tav tm="0">
                                          <p:val>
                                            <p:fltVal val="0"/>
                                          </p:val>
                                        </p:tav>
                                        <p:tav tm="100000">
                                          <p:val>
                                            <p:strVal val="#ppt_h"/>
                                          </p:val>
                                        </p:tav>
                                      </p:tavLst>
                                    </p:anim>
                                    <p:anim calcmode="lin" valueType="num">
                                      <p:cBhvr>
                                        <p:cTn id="20" dur="1000" fill="hold"/>
                                        <p:tgtEl>
                                          <p:spTgt spid="3078"/>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307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 fill="hold" grpId="0" nodeType="clickEffect">
                                  <p:stCondLst>
                                    <p:cond delay="0"/>
                                  </p:stCondLst>
                                  <p:childTnLst>
                                    <p:set>
                                      <p:cBhvr>
                                        <p:cTn id="25" dur="1" fill="hold">
                                          <p:stCondLst>
                                            <p:cond delay="0"/>
                                          </p:stCondLst>
                                        </p:cTn>
                                        <p:tgtEl>
                                          <p:spTgt spid="3079"/>
                                        </p:tgtEl>
                                        <p:attrNameLst>
                                          <p:attrName>style.visibility</p:attrName>
                                        </p:attrNameLst>
                                      </p:cBhvr>
                                      <p:to>
                                        <p:strVal val="visible"/>
                                      </p:to>
                                    </p:set>
                                    <p:anim calcmode="lin" valueType="num">
                                      <p:cBhvr>
                                        <p:cTn id="26" dur="500" fill="hold"/>
                                        <p:tgtEl>
                                          <p:spTgt spid="3079"/>
                                        </p:tgtEl>
                                        <p:attrNameLst>
                                          <p:attrName>ppt_x</p:attrName>
                                        </p:attrNameLst>
                                      </p:cBhvr>
                                      <p:tavLst>
                                        <p:tav tm="0">
                                          <p:val>
                                            <p:strVal val="#ppt_x"/>
                                          </p:val>
                                        </p:tav>
                                        <p:tav tm="100000">
                                          <p:val>
                                            <p:strVal val="#ppt_x"/>
                                          </p:val>
                                        </p:tav>
                                      </p:tavLst>
                                    </p:anim>
                                    <p:anim calcmode="lin" valueType="num">
                                      <p:cBhvr>
                                        <p:cTn id="27" dur="500" fill="hold"/>
                                        <p:tgtEl>
                                          <p:spTgt spid="3079"/>
                                        </p:tgtEl>
                                        <p:attrNameLst>
                                          <p:attrName>ppt_y</p:attrName>
                                        </p:attrNameLst>
                                      </p:cBhvr>
                                      <p:tavLst>
                                        <p:tav tm="0">
                                          <p:val>
                                            <p:strVal val="#ppt_y-#ppt_h/2"/>
                                          </p:val>
                                        </p:tav>
                                        <p:tav tm="100000">
                                          <p:val>
                                            <p:strVal val="#ppt_y"/>
                                          </p:val>
                                        </p:tav>
                                      </p:tavLst>
                                    </p:anim>
                                    <p:anim calcmode="lin" valueType="num">
                                      <p:cBhvr>
                                        <p:cTn id="28" dur="500" fill="hold"/>
                                        <p:tgtEl>
                                          <p:spTgt spid="3079"/>
                                        </p:tgtEl>
                                        <p:attrNameLst>
                                          <p:attrName>ppt_w</p:attrName>
                                        </p:attrNameLst>
                                      </p:cBhvr>
                                      <p:tavLst>
                                        <p:tav tm="0">
                                          <p:val>
                                            <p:strVal val="#ppt_w"/>
                                          </p:val>
                                        </p:tav>
                                        <p:tav tm="100000">
                                          <p:val>
                                            <p:strVal val="#ppt_w"/>
                                          </p:val>
                                        </p:tav>
                                      </p:tavLst>
                                    </p:anim>
                                    <p:anim calcmode="lin" valueType="num">
                                      <p:cBhvr>
                                        <p:cTn id="29" dur="500" fill="hold"/>
                                        <p:tgtEl>
                                          <p:spTgt spid="3079"/>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080"/>
                                        </p:tgtEl>
                                        <p:attrNameLst>
                                          <p:attrName>style.visibility</p:attrName>
                                        </p:attrNameLst>
                                      </p:cBhvr>
                                      <p:to>
                                        <p:strVal val="visible"/>
                                      </p:to>
                                    </p:set>
                                    <p:animEffect transition="in" filter="wipe(left)">
                                      <p:cBhvr>
                                        <p:cTn id="34" dur="500"/>
                                        <p:tgtEl>
                                          <p:spTgt spid="3080"/>
                                        </p:tgtEl>
                                      </p:cBhvr>
                                    </p:animEffect>
                                  </p:childTnLst>
                                </p:cTn>
                              </p:par>
                            </p:childTnLst>
                          </p:cTn>
                        </p:par>
                        <p:par>
                          <p:cTn id="35" fill="hold">
                            <p:stCondLst>
                              <p:cond delay="500"/>
                            </p:stCondLst>
                            <p:childTnLst>
                              <p:par>
                                <p:cTn id="36" presetID="9" presetClass="entr" presetSubtype="0" fill="hold" nodeType="afterEffect">
                                  <p:stCondLst>
                                    <p:cond delay="0"/>
                                  </p:stCondLst>
                                  <p:childTnLst>
                                    <p:set>
                                      <p:cBhvr>
                                        <p:cTn id="37" dur="1" fill="hold">
                                          <p:stCondLst>
                                            <p:cond delay="0"/>
                                          </p:stCondLst>
                                        </p:cTn>
                                        <p:tgtEl>
                                          <p:spTgt spid="3083"/>
                                        </p:tgtEl>
                                        <p:attrNameLst>
                                          <p:attrName>style.visibility</p:attrName>
                                        </p:attrNameLst>
                                      </p:cBhvr>
                                      <p:to>
                                        <p:strVal val="visible"/>
                                      </p:to>
                                    </p:set>
                                    <p:animEffect transition="in" filter="dissolve">
                                      <p:cBhvr>
                                        <p:cTn id="38" dur="500"/>
                                        <p:tgtEl>
                                          <p:spTgt spid="308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082"/>
                                        </p:tgtEl>
                                        <p:attrNameLst>
                                          <p:attrName>style.visibility</p:attrName>
                                        </p:attrNameLst>
                                      </p:cBhvr>
                                      <p:to>
                                        <p:strVal val="visible"/>
                                      </p:to>
                                    </p:set>
                                    <p:animEffect transition="in" filter="wipe(left)">
                                      <p:cBhvr>
                                        <p:cTn id="43" dur="500"/>
                                        <p:tgtEl>
                                          <p:spTgt spid="3082"/>
                                        </p:tgtEl>
                                      </p:cBhvr>
                                    </p:animEffect>
                                  </p:childTnLst>
                                </p:cTn>
                              </p:par>
                            </p:childTnLst>
                          </p:cTn>
                        </p:par>
                        <p:par>
                          <p:cTn id="44" fill="hold">
                            <p:stCondLst>
                              <p:cond delay="500"/>
                            </p:stCondLst>
                            <p:childTnLst>
                              <p:par>
                                <p:cTn id="45" presetID="9" presetClass="entr" presetSubtype="0" fill="hold" nodeType="afterEffect">
                                  <p:stCondLst>
                                    <p:cond delay="0"/>
                                  </p:stCondLst>
                                  <p:childTnLst>
                                    <p:set>
                                      <p:cBhvr>
                                        <p:cTn id="46" dur="1" fill="hold">
                                          <p:stCondLst>
                                            <p:cond delay="0"/>
                                          </p:stCondLst>
                                        </p:cTn>
                                        <p:tgtEl>
                                          <p:spTgt spid="3084"/>
                                        </p:tgtEl>
                                        <p:attrNameLst>
                                          <p:attrName>style.visibility</p:attrName>
                                        </p:attrNameLst>
                                      </p:cBhvr>
                                      <p:to>
                                        <p:strVal val="visible"/>
                                      </p:to>
                                    </p:set>
                                    <p:animEffect transition="in" filter="dissolve">
                                      <p:cBhvr>
                                        <p:cTn id="47" dur="500"/>
                                        <p:tgtEl>
                                          <p:spTgt spid="308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085"/>
                                        </p:tgtEl>
                                        <p:attrNameLst>
                                          <p:attrName>style.visibility</p:attrName>
                                        </p:attrNameLst>
                                      </p:cBhvr>
                                      <p:to>
                                        <p:strVal val="visible"/>
                                      </p:to>
                                    </p:set>
                                    <p:animEffect transition="in" filter="wipe(left)">
                                      <p:cBhvr>
                                        <p:cTn id="52" dur="500"/>
                                        <p:tgtEl>
                                          <p:spTgt spid="3085"/>
                                        </p:tgtEl>
                                      </p:cBhvr>
                                    </p:animEffect>
                                  </p:childTnLst>
                                </p:cTn>
                              </p:par>
                            </p:childTnLst>
                          </p:cTn>
                        </p:par>
                        <p:par>
                          <p:cTn id="53" fill="hold">
                            <p:stCondLst>
                              <p:cond delay="500"/>
                            </p:stCondLst>
                            <p:childTnLst>
                              <p:par>
                                <p:cTn id="54" presetID="22" presetClass="entr" presetSubtype="4" fill="hold" grpId="0" nodeType="afterEffect">
                                  <p:stCondLst>
                                    <p:cond delay="0"/>
                                  </p:stCondLst>
                                  <p:childTnLst>
                                    <p:set>
                                      <p:cBhvr>
                                        <p:cTn id="55" dur="1" fill="hold">
                                          <p:stCondLst>
                                            <p:cond delay="0"/>
                                          </p:stCondLst>
                                        </p:cTn>
                                        <p:tgtEl>
                                          <p:spTgt spid="3086"/>
                                        </p:tgtEl>
                                        <p:attrNameLst>
                                          <p:attrName>style.visibility</p:attrName>
                                        </p:attrNameLst>
                                      </p:cBhvr>
                                      <p:to>
                                        <p:strVal val="visible"/>
                                      </p:to>
                                    </p:set>
                                    <p:animEffect transition="in" filter="wipe(down)">
                                      <p:cBhvr>
                                        <p:cTn id="56" dur="500"/>
                                        <p:tgtEl>
                                          <p:spTgt spid="3086"/>
                                        </p:tgtEl>
                                      </p:cBhvr>
                                    </p:animEffect>
                                  </p:childTnLst>
                                </p:cTn>
                              </p:par>
                            </p:childTnLst>
                          </p:cTn>
                        </p:par>
                        <p:par>
                          <p:cTn id="57" fill="hold">
                            <p:stCondLst>
                              <p:cond delay="1000"/>
                            </p:stCondLst>
                            <p:childTnLst>
                              <p:par>
                                <p:cTn id="58" presetID="22" presetClass="entr" presetSubtype="2" fill="hold" grpId="0" nodeType="afterEffect">
                                  <p:stCondLst>
                                    <p:cond delay="0"/>
                                  </p:stCondLst>
                                  <p:childTnLst>
                                    <p:set>
                                      <p:cBhvr>
                                        <p:cTn id="59" dur="1" fill="hold">
                                          <p:stCondLst>
                                            <p:cond delay="0"/>
                                          </p:stCondLst>
                                        </p:cTn>
                                        <p:tgtEl>
                                          <p:spTgt spid="3087"/>
                                        </p:tgtEl>
                                        <p:attrNameLst>
                                          <p:attrName>style.visibility</p:attrName>
                                        </p:attrNameLst>
                                      </p:cBhvr>
                                      <p:to>
                                        <p:strVal val="visible"/>
                                      </p:to>
                                    </p:set>
                                    <p:animEffect transition="in" filter="wipe(right)">
                                      <p:cBhvr>
                                        <p:cTn id="60" dur="500"/>
                                        <p:tgtEl>
                                          <p:spTgt spid="3087"/>
                                        </p:tgtEl>
                                      </p:cBhvr>
                                    </p:animEffect>
                                  </p:childTnLst>
                                </p:cTn>
                              </p:par>
                            </p:childTnLst>
                          </p:cTn>
                        </p:par>
                        <p:par>
                          <p:cTn id="61" fill="hold">
                            <p:stCondLst>
                              <p:cond delay="1500"/>
                            </p:stCondLst>
                            <p:childTnLst>
                              <p:par>
                                <p:cTn id="62" presetID="2" presetClass="entr" presetSubtype="1" fill="hold" grpId="0" nodeType="afterEffect">
                                  <p:stCondLst>
                                    <p:cond delay="0"/>
                                  </p:stCondLst>
                                  <p:childTnLst>
                                    <p:set>
                                      <p:cBhvr>
                                        <p:cTn id="63" dur="1" fill="hold">
                                          <p:stCondLst>
                                            <p:cond delay="0"/>
                                          </p:stCondLst>
                                        </p:cTn>
                                        <p:tgtEl>
                                          <p:spTgt spid="3088"/>
                                        </p:tgtEl>
                                        <p:attrNameLst>
                                          <p:attrName>style.visibility</p:attrName>
                                        </p:attrNameLst>
                                      </p:cBhvr>
                                      <p:to>
                                        <p:strVal val="visible"/>
                                      </p:to>
                                    </p:set>
                                    <p:anim calcmode="lin" valueType="num">
                                      <p:cBhvr additive="base">
                                        <p:cTn id="64" dur="500" fill="hold"/>
                                        <p:tgtEl>
                                          <p:spTgt spid="3088"/>
                                        </p:tgtEl>
                                        <p:attrNameLst>
                                          <p:attrName>ppt_x</p:attrName>
                                        </p:attrNameLst>
                                      </p:cBhvr>
                                      <p:tavLst>
                                        <p:tav tm="0">
                                          <p:val>
                                            <p:strVal val="#ppt_x"/>
                                          </p:val>
                                        </p:tav>
                                        <p:tav tm="100000">
                                          <p:val>
                                            <p:strVal val="#ppt_x"/>
                                          </p:val>
                                        </p:tav>
                                      </p:tavLst>
                                    </p:anim>
                                    <p:anim calcmode="lin" valueType="num">
                                      <p:cBhvr additive="base">
                                        <p:cTn id="65" dur="500" fill="hold"/>
                                        <p:tgtEl>
                                          <p:spTgt spid="3088"/>
                                        </p:tgtEl>
                                        <p:attrNameLst>
                                          <p:attrName>ppt_y</p:attrName>
                                        </p:attrNameLst>
                                      </p:cBhvr>
                                      <p:tavLst>
                                        <p:tav tm="0">
                                          <p:val>
                                            <p:strVal val="0-#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9" fill="hold" grpId="0" nodeType="clickEffect">
                                  <p:stCondLst>
                                    <p:cond delay="0"/>
                                  </p:stCondLst>
                                  <p:childTnLst>
                                    <p:set>
                                      <p:cBhvr>
                                        <p:cTn id="69" dur="1" fill="hold">
                                          <p:stCondLst>
                                            <p:cond delay="0"/>
                                          </p:stCondLst>
                                        </p:cTn>
                                        <p:tgtEl>
                                          <p:spTgt spid="3090"/>
                                        </p:tgtEl>
                                        <p:attrNameLst>
                                          <p:attrName>style.visibility</p:attrName>
                                        </p:attrNameLst>
                                      </p:cBhvr>
                                      <p:to>
                                        <p:strVal val="visible"/>
                                      </p:to>
                                    </p:set>
                                    <p:anim calcmode="lin" valueType="num">
                                      <p:cBhvr additive="base">
                                        <p:cTn id="70" dur="500" fill="hold"/>
                                        <p:tgtEl>
                                          <p:spTgt spid="3090"/>
                                        </p:tgtEl>
                                        <p:attrNameLst>
                                          <p:attrName>ppt_x</p:attrName>
                                        </p:attrNameLst>
                                      </p:cBhvr>
                                      <p:tavLst>
                                        <p:tav tm="0">
                                          <p:val>
                                            <p:strVal val="0-#ppt_w/2"/>
                                          </p:val>
                                        </p:tav>
                                        <p:tav tm="100000">
                                          <p:val>
                                            <p:strVal val="#ppt_x"/>
                                          </p:val>
                                        </p:tav>
                                      </p:tavLst>
                                    </p:anim>
                                    <p:anim calcmode="lin" valueType="num">
                                      <p:cBhvr additive="base">
                                        <p:cTn id="71" dur="500" fill="hold"/>
                                        <p:tgtEl>
                                          <p:spTgt spid="3090"/>
                                        </p:tgtEl>
                                        <p:attrNameLst>
                                          <p:attrName>ppt_y</p:attrName>
                                        </p:attrNameLst>
                                      </p:cBhvr>
                                      <p:tavLst>
                                        <p:tav tm="0">
                                          <p:val>
                                            <p:strVal val="0-#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2" presetClass="entr" presetSubtype="4" fill="hold" nodeType="clickEffect">
                                  <p:stCondLst>
                                    <p:cond delay="0"/>
                                  </p:stCondLst>
                                  <p:childTnLst>
                                    <p:set>
                                      <p:cBhvr>
                                        <p:cTn id="75" dur="1" fill="hold">
                                          <p:stCondLst>
                                            <p:cond delay="0"/>
                                          </p:stCondLst>
                                        </p:cTn>
                                        <p:tgtEl>
                                          <p:spTgt spid="3089"/>
                                        </p:tgtEl>
                                        <p:attrNameLst>
                                          <p:attrName>style.visibility</p:attrName>
                                        </p:attrNameLst>
                                      </p:cBhvr>
                                      <p:to>
                                        <p:strVal val="visible"/>
                                      </p:to>
                                    </p:set>
                                    <p:animEffect transition="in" filter="slide(fromBottom)">
                                      <p:cBhvr>
                                        <p:cTn id="76" dur="500"/>
                                        <p:tgtEl>
                                          <p:spTgt spid="3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utoUpdateAnimBg="0"/>
      <p:bldP spid="3079" grpId="0" autoUpdateAnimBg="0"/>
      <p:bldP spid="3080" grpId="0" animBg="1"/>
      <p:bldP spid="3082" grpId="0" animBg="1"/>
      <p:bldP spid="3085" grpId="0" animBg="1"/>
      <p:bldP spid="3086" grpId="0" animBg="1"/>
      <p:bldP spid="3087" grpId="0" animBg="1"/>
      <p:bldP spid="3088" grpId="0" autoUpdateAnimBg="0"/>
      <p:bldP spid="3090" grpId="0" animBg="1" autoUpdateAnimBg="0"/>
      <p:bldP spid="16"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5" name="Line 13"/>
          <p:cNvSpPr>
            <a:spLocks noChangeShapeType="1"/>
          </p:cNvSpPr>
          <p:nvPr/>
        </p:nvSpPr>
        <p:spPr bwMode="auto">
          <a:xfrm>
            <a:off x="8077200" y="4343400"/>
            <a:ext cx="838200" cy="0"/>
          </a:xfrm>
          <a:prstGeom prst="line">
            <a:avLst/>
          </a:prstGeom>
          <a:noFill/>
          <a:ln w="38100">
            <a:solidFill>
              <a:srgbClr val="FFFF00"/>
            </a:solidFill>
            <a:round/>
            <a:headEnd/>
            <a:tailEnd/>
          </a:ln>
        </p:spPr>
        <p:txBody>
          <a:bodyPr/>
          <a:lstStyle/>
          <a:p>
            <a:endParaRPr lang="en-US"/>
          </a:p>
        </p:txBody>
      </p:sp>
      <p:sp>
        <p:nvSpPr>
          <p:cNvPr id="3077" name="Text Box 5"/>
          <p:cNvSpPr txBox="1">
            <a:spLocks noChangeArrowheads="1"/>
          </p:cNvSpPr>
          <p:nvPr/>
        </p:nvSpPr>
        <p:spPr bwMode="auto">
          <a:xfrm>
            <a:off x="457200" y="1600200"/>
            <a:ext cx="8153400" cy="954107"/>
          </a:xfrm>
          <a:prstGeom prst="rect">
            <a:avLst/>
          </a:prstGeom>
          <a:noFill/>
          <a:ln w="9525">
            <a:noFill/>
            <a:miter lim="800000"/>
            <a:headEnd/>
            <a:tailEnd/>
          </a:ln>
        </p:spPr>
        <p:txBody>
          <a:bodyPr wrap="square">
            <a:spAutoFit/>
          </a:bodyPr>
          <a:lstStyle/>
          <a:p>
            <a:pPr>
              <a:spcBef>
                <a:spcPct val="50000"/>
              </a:spcBef>
            </a:pPr>
            <a:r>
              <a:rPr lang="en-US" sz="2800" dirty="0" smtClean="0">
                <a:solidFill>
                  <a:schemeClr val="tx2"/>
                </a:solidFill>
                <a:latin typeface="Times New Roman" pitchFamily="18" charset="0"/>
              </a:rPr>
              <a:t>There is a 3y³ in common in both terms that we could factor out.  </a:t>
            </a:r>
            <a:endParaRPr lang="en-US" sz="2800" dirty="0">
              <a:solidFill>
                <a:schemeClr val="tx2"/>
              </a:solidFill>
              <a:latin typeface="Times New Roman" pitchFamily="18" charset="0"/>
            </a:endParaRPr>
          </a:p>
        </p:txBody>
      </p:sp>
      <p:graphicFrame>
        <p:nvGraphicFramePr>
          <p:cNvPr id="3078" name="Object 6"/>
          <p:cNvGraphicFramePr>
            <a:graphicFrameLocks noChangeAspect="1"/>
          </p:cNvGraphicFramePr>
          <p:nvPr/>
        </p:nvGraphicFramePr>
        <p:xfrm>
          <a:off x="2209800" y="3962400"/>
          <a:ext cx="2730500" cy="849313"/>
        </p:xfrm>
        <a:graphic>
          <a:graphicData uri="http://schemas.openxmlformats.org/presentationml/2006/ole">
            <p:oleObj spid="_x0000_s3075" name="Equation" r:id="rId3" imgW="736560" imgH="228600" progId="">
              <p:embed/>
            </p:oleObj>
          </a:graphicData>
        </a:graphic>
      </p:graphicFrame>
      <p:sp>
        <p:nvSpPr>
          <p:cNvPr id="3079" name="Text Box 7"/>
          <p:cNvSpPr txBox="1">
            <a:spLocks noChangeArrowheads="1"/>
          </p:cNvSpPr>
          <p:nvPr/>
        </p:nvSpPr>
        <p:spPr bwMode="auto">
          <a:xfrm>
            <a:off x="228600" y="5029200"/>
            <a:ext cx="6400800" cy="1373188"/>
          </a:xfrm>
          <a:prstGeom prst="rect">
            <a:avLst/>
          </a:prstGeom>
          <a:noFill/>
          <a:ln w="9525">
            <a:noFill/>
            <a:miter lim="800000"/>
            <a:headEnd/>
            <a:tailEnd/>
          </a:ln>
        </p:spPr>
        <p:txBody>
          <a:bodyPr>
            <a:spAutoFit/>
          </a:bodyPr>
          <a:lstStyle/>
          <a:p>
            <a:pPr>
              <a:spcBef>
                <a:spcPct val="50000"/>
              </a:spcBef>
            </a:pPr>
            <a:r>
              <a:rPr lang="en-US" sz="2800">
                <a:solidFill>
                  <a:schemeClr val="tx2"/>
                </a:solidFill>
                <a:latin typeface="Times New Roman" pitchFamily="18" charset="0"/>
              </a:rPr>
              <a:t>Remember you can always check to see if you've done this step correctly by re-distributing through.  Let's check it.</a:t>
            </a:r>
          </a:p>
        </p:txBody>
      </p:sp>
      <p:sp>
        <p:nvSpPr>
          <p:cNvPr id="3080" name="Freeform 8"/>
          <p:cNvSpPr>
            <a:spLocks/>
          </p:cNvSpPr>
          <p:nvPr/>
        </p:nvSpPr>
        <p:spPr bwMode="auto">
          <a:xfrm>
            <a:off x="2590800" y="3733800"/>
            <a:ext cx="762000" cy="381000"/>
          </a:xfrm>
          <a:custGeom>
            <a:avLst/>
            <a:gdLst>
              <a:gd name="T0" fmla="*/ 0 w 480"/>
              <a:gd name="T1" fmla="*/ 604837545 h 240"/>
              <a:gd name="T2" fmla="*/ 846772682 w 480"/>
              <a:gd name="T3" fmla="*/ 0 h 240"/>
              <a:gd name="T4" fmla="*/ 1209675089 w 480"/>
              <a:gd name="T5" fmla="*/ 604837545 h 240"/>
              <a:gd name="T6" fmla="*/ 0 60000 65536"/>
              <a:gd name="T7" fmla="*/ 0 60000 65536"/>
              <a:gd name="T8" fmla="*/ 0 60000 65536"/>
              <a:gd name="T9" fmla="*/ 0 w 480"/>
              <a:gd name="T10" fmla="*/ 0 h 240"/>
              <a:gd name="T11" fmla="*/ 480 w 480"/>
              <a:gd name="T12" fmla="*/ 240 h 240"/>
            </a:gdLst>
            <a:ahLst/>
            <a:cxnLst>
              <a:cxn ang="T6">
                <a:pos x="T0" y="T1"/>
              </a:cxn>
              <a:cxn ang="T7">
                <a:pos x="T2" y="T3"/>
              </a:cxn>
              <a:cxn ang="T8">
                <a:pos x="T4" y="T5"/>
              </a:cxn>
            </a:cxnLst>
            <a:rect l="T9" t="T10" r="T11" b="T12"/>
            <a:pathLst>
              <a:path w="480" h="240">
                <a:moveTo>
                  <a:pt x="0" y="240"/>
                </a:moveTo>
                <a:cubicBezTo>
                  <a:pt x="128" y="120"/>
                  <a:pt x="256" y="0"/>
                  <a:pt x="336" y="0"/>
                </a:cubicBezTo>
                <a:cubicBezTo>
                  <a:pt x="416" y="0"/>
                  <a:pt x="448" y="120"/>
                  <a:pt x="480" y="240"/>
                </a:cubicBezTo>
              </a:path>
            </a:pathLst>
          </a:custGeom>
          <a:noFill/>
          <a:ln w="38100">
            <a:solidFill>
              <a:srgbClr val="FFFF00"/>
            </a:solidFill>
            <a:round/>
            <a:headEnd/>
            <a:tailEnd type="triangle" w="med" len="med"/>
          </a:ln>
        </p:spPr>
        <p:txBody>
          <a:bodyPr/>
          <a:lstStyle/>
          <a:p>
            <a:endParaRPr lang="en-US">
              <a:latin typeface="Times New Roman" pitchFamily="18" charset="0"/>
            </a:endParaRPr>
          </a:p>
        </p:txBody>
      </p:sp>
      <p:sp>
        <p:nvSpPr>
          <p:cNvPr id="3082" name="Freeform 10"/>
          <p:cNvSpPr>
            <a:spLocks/>
          </p:cNvSpPr>
          <p:nvPr/>
        </p:nvSpPr>
        <p:spPr bwMode="auto">
          <a:xfrm>
            <a:off x="2819400" y="3276600"/>
            <a:ext cx="1600200" cy="850900"/>
          </a:xfrm>
          <a:custGeom>
            <a:avLst/>
            <a:gdLst>
              <a:gd name="T0" fmla="*/ 0 w 1008"/>
              <a:gd name="T1" fmla="*/ 1229836087 h 536"/>
              <a:gd name="T2" fmla="*/ 1814512854 w 1008"/>
              <a:gd name="T3" fmla="*/ 20161247 h 536"/>
              <a:gd name="T4" fmla="*/ 2147483647 w 1008"/>
              <a:gd name="T5" fmla="*/ 1350803532 h 536"/>
              <a:gd name="T6" fmla="*/ 0 60000 65536"/>
              <a:gd name="T7" fmla="*/ 0 60000 65536"/>
              <a:gd name="T8" fmla="*/ 0 60000 65536"/>
              <a:gd name="T9" fmla="*/ 0 w 1008"/>
              <a:gd name="T10" fmla="*/ 0 h 536"/>
              <a:gd name="T11" fmla="*/ 1008 w 1008"/>
              <a:gd name="T12" fmla="*/ 536 h 536"/>
            </a:gdLst>
            <a:ahLst/>
            <a:cxnLst>
              <a:cxn ang="T6">
                <a:pos x="T0" y="T1"/>
              </a:cxn>
              <a:cxn ang="T7">
                <a:pos x="T2" y="T3"/>
              </a:cxn>
              <a:cxn ang="T8">
                <a:pos x="T4" y="T5"/>
              </a:cxn>
            </a:cxnLst>
            <a:rect l="T9" t="T10" r="T11" b="T12"/>
            <a:pathLst>
              <a:path w="1008" h="536">
                <a:moveTo>
                  <a:pt x="0" y="488"/>
                </a:moveTo>
                <a:cubicBezTo>
                  <a:pt x="276" y="244"/>
                  <a:pt x="552" y="0"/>
                  <a:pt x="720" y="8"/>
                </a:cubicBezTo>
                <a:cubicBezTo>
                  <a:pt x="888" y="16"/>
                  <a:pt x="948" y="276"/>
                  <a:pt x="1008" y="536"/>
                </a:cubicBezTo>
              </a:path>
            </a:pathLst>
          </a:custGeom>
          <a:noFill/>
          <a:ln w="38100">
            <a:solidFill>
              <a:srgbClr val="FFFF00"/>
            </a:solidFill>
            <a:round/>
            <a:headEnd/>
            <a:tailEnd type="triangle" w="med" len="med"/>
          </a:ln>
        </p:spPr>
        <p:txBody>
          <a:bodyPr/>
          <a:lstStyle/>
          <a:p>
            <a:endParaRPr lang="en-US">
              <a:latin typeface="Times New Roman" pitchFamily="18" charset="0"/>
            </a:endParaRPr>
          </a:p>
        </p:txBody>
      </p:sp>
      <p:graphicFrame>
        <p:nvGraphicFramePr>
          <p:cNvPr id="3083" name="Object 11"/>
          <p:cNvGraphicFramePr>
            <a:graphicFrameLocks noChangeAspect="1"/>
          </p:cNvGraphicFramePr>
          <p:nvPr/>
        </p:nvGraphicFramePr>
        <p:xfrm>
          <a:off x="5459413" y="3937000"/>
          <a:ext cx="1741487" cy="922338"/>
        </p:xfrm>
        <a:graphic>
          <a:graphicData uri="http://schemas.openxmlformats.org/presentationml/2006/ole">
            <p:oleObj spid="_x0000_s3076" name="Equation" r:id="rId4" imgW="431640" imgH="228600" progId="">
              <p:embed/>
            </p:oleObj>
          </a:graphicData>
        </a:graphic>
      </p:graphicFrame>
      <p:graphicFrame>
        <p:nvGraphicFramePr>
          <p:cNvPr id="3084" name="Object 12"/>
          <p:cNvGraphicFramePr>
            <a:graphicFrameLocks noChangeAspect="1"/>
          </p:cNvGraphicFramePr>
          <p:nvPr/>
        </p:nvGraphicFramePr>
        <p:xfrm>
          <a:off x="5257800" y="3886200"/>
          <a:ext cx="3481388" cy="922338"/>
        </p:xfrm>
        <a:graphic>
          <a:graphicData uri="http://schemas.openxmlformats.org/presentationml/2006/ole">
            <p:oleObj spid="_x0000_s3077" name="Equation" r:id="rId5" imgW="863280" imgH="228600" progId="">
              <p:embed/>
            </p:oleObj>
          </a:graphicData>
        </a:graphic>
      </p:graphicFrame>
      <p:sp>
        <p:nvSpPr>
          <p:cNvPr id="3086" name="Line 14"/>
          <p:cNvSpPr>
            <a:spLocks noChangeShapeType="1"/>
          </p:cNvSpPr>
          <p:nvPr/>
        </p:nvSpPr>
        <p:spPr bwMode="auto">
          <a:xfrm flipV="1">
            <a:off x="8915400" y="1066800"/>
            <a:ext cx="0" cy="3276600"/>
          </a:xfrm>
          <a:prstGeom prst="line">
            <a:avLst/>
          </a:prstGeom>
          <a:noFill/>
          <a:ln w="38100">
            <a:solidFill>
              <a:srgbClr val="FFFF00"/>
            </a:solidFill>
            <a:round/>
            <a:headEnd/>
            <a:tailEnd/>
          </a:ln>
        </p:spPr>
        <p:txBody>
          <a:bodyPr/>
          <a:lstStyle/>
          <a:p>
            <a:endParaRPr lang="en-US"/>
          </a:p>
        </p:txBody>
      </p:sp>
      <p:sp>
        <p:nvSpPr>
          <p:cNvPr id="3087" name="Line 15"/>
          <p:cNvSpPr>
            <a:spLocks noChangeShapeType="1"/>
          </p:cNvSpPr>
          <p:nvPr/>
        </p:nvSpPr>
        <p:spPr bwMode="auto">
          <a:xfrm flipH="1">
            <a:off x="5181600" y="1066800"/>
            <a:ext cx="3733800" cy="0"/>
          </a:xfrm>
          <a:prstGeom prst="line">
            <a:avLst/>
          </a:prstGeom>
          <a:noFill/>
          <a:ln w="38100">
            <a:solidFill>
              <a:srgbClr val="FFFF00"/>
            </a:solidFill>
            <a:round/>
            <a:headEnd/>
            <a:tailEnd type="triangle" w="med" len="med"/>
          </a:ln>
        </p:spPr>
        <p:txBody>
          <a:bodyPr/>
          <a:lstStyle/>
          <a:p>
            <a:endParaRPr lang="en-US"/>
          </a:p>
        </p:txBody>
      </p:sp>
      <p:sp>
        <p:nvSpPr>
          <p:cNvPr id="3088" name="Text Box 16"/>
          <p:cNvSpPr txBox="1">
            <a:spLocks noChangeArrowheads="1"/>
          </p:cNvSpPr>
          <p:nvPr/>
        </p:nvSpPr>
        <p:spPr bwMode="auto">
          <a:xfrm>
            <a:off x="5715000" y="3352800"/>
            <a:ext cx="2819400" cy="369888"/>
          </a:xfrm>
          <a:prstGeom prst="rect">
            <a:avLst/>
          </a:prstGeom>
          <a:noFill/>
          <a:ln w="9525">
            <a:noFill/>
            <a:miter lim="800000"/>
            <a:headEnd/>
            <a:tailEnd/>
          </a:ln>
        </p:spPr>
        <p:txBody>
          <a:bodyPr>
            <a:spAutoFit/>
          </a:bodyPr>
          <a:lstStyle/>
          <a:p>
            <a:pPr>
              <a:spcBef>
                <a:spcPct val="50000"/>
              </a:spcBef>
            </a:pPr>
            <a:r>
              <a:rPr lang="en-US" b="1">
                <a:solidFill>
                  <a:srgbClr val="FFFF00"/>
                </a:solidFill>
                <a:latin typeface="Times New Roman" pitchFamily="18" charset="0"/>
              </a:rPr>
              <a:t>Yes---it checks!</a:t>
            </a:r>
          </a:p>
        </p:txBody>
      </p:sp>
      <p:graphicFrame>
        <p:nvGraphicFramePr>
          <p:cNvPr id="3089" name="Object 17"/>
          <p:cNvGraphicFramePr>
            <a:graphicFrameLocks noChangeAspect="1"/>
          </p:cNvGraphicFramePr>
          <p:nvPr/>
        </p:nvGraphicFramePr>
        <p:xfrm>
          <a:off x="6507162" y="4953000"/>
          <a:ext cx="2636838" cy="820663"/>
        </p:xfrm>
        <a:graphic>
          <a:graphicData uri="http://schemas.openxmlformats.org/presentationml/2006/ole">
            <p:oleObj spid="_x0000_s3078" name="Equation" r:id="rId6" imgW="736560" imgH="228600" progId="">
              <p:embed/>
            </p:oleObj>
          </a:graphicData>
        </a:graphic>
      </p:graphicFrame>
      <p:sp>
        <p:nvSpPr>
          <p:cNvPr id="3090" name="Text Box 18"/>
          <p:cNvSpPr txBox="1">
            <a:spLocks noChangeArrowheads="1"/>
          </p:cNvSpPr>
          <p:nvPr/>
        </p:nvSpPr>
        <p:spPr bwMode="auto">
          <a:xfrm>
            <a:off x="5715000" y="5911850"/>
            <a:ext cx="3429000" cy="946150"/>
          </a:xfrm>
          <a:prstGeom prst="rect">
            <a:avLst/>
          </a:prstGeom>
          <a:solidFill>
            <a:schemeClr val="bg2">
              <a:lumMod val="20000"/>
              <a:lumOff val="80000"/>
            </a:schemeClr>
          </a:solidFill>
          <a:ln w="9525">
            <a:noFill/>
            <a:miter lim="800000"/>
            <a:headEnd/>
            <a:tailEnd/>
          </a:ln>
        </p:spPr>
        <p:txBody>
          <a:bodyPr>
            <a:spAutoFit/>
          </a:bodyPr>
          <a:lstStyle/>
          <a:p>
            <a:pPr>
              <a:spcBef>
                <a:spcPct val="50000"/>
              </a:spcBef>
            </a:pPr>
            <a:r>
              <a:rPr lang="en-US" sz="2800">
                <a:solidFill>
                  <a:srgbClr val="800080"/>
                </a:solidFill>
                <a:latin typeface="Times New Roman" pitchFamily="18" charset="0"/>
              </a:rPr>
              <a:t>Trade the terms places for standard form.</a:t>
            </a:r>
          </a:p>
        </p:txBody>
      </p:sp>
      <p:sp>
        <p:nvSpPr>
          <p:cNvPr id="16" name="TextBox 15"/>
          <p:cNvSpPr txBox="1">
            <a:spLocks noChangeArrowheads="1"/>
          </p:cNvSpPr>
          <p:nvPr/>
        </p:nvSpPr>
        <p:spPr bwMode="auto">
          <a:xfrm>
            <a:off x="914400" y="0"/>
            <a:ext cx="3352800" cy="523220"/>
          </a:xfrm>
          <a:prstGeom prst="rect">
            <a:avLst/>
          </a:prstGeom>
          <a:noFill/>
          <a:ln w="9525">
            <a:noFill/>
            <a:miter lim="800000"/>
            <a:headEnd/>
            <a:tailEnd/>
          </a:ln>
        </p:spPr>
        <p:txBody>
          <a:bodyPr wrap="square">
            <a:spAutoFit/>
          </a:bodyPr>
          <a:lstStyle/>
          <a:p>
            <a:r>
              <a:rPr lang="en-US" sz="2800" dirty="0" smtClean="0">
                <a:solidFill>
                  <a:srgbClr val="FE1648"/>
                </a:solidFill>
                <a:latin typeface="Times New Roman" pitchFamily="18" charset="0"/>
              </a:rPr>
              <a:t>Solving a  binomial </a:t>
            </a:r>
            <a:endParaRPr lang="en-US" sz="2800" dirty="0">
              <a:solidFill>
                <a:srgbClr val="FE1648"/>
              </a:solidFill>
              <a:latin typeface="Times New Roman" pitchFamily="18" charset="0"/>
            </a:endParaRPr>
          </a:p>
        </p:txBody>
      </p:sp>
      <p:graphicFrame>
        <p:nvGraphicFramePr>
          <p:cNvPr id="2050" name="Object 4"/>
          <p:cNvGraphicFramePr>
            <a:graphicFrameLocks noChangeAspect="1"/>
          </p:cNvGraphicFramePr>
          <p:nvPr/>
        </p:nvGraphicFramePr>
        <p:xfrm>
          <a:off x="2886075" y="782638"/>
          <a:ext cx="2762250" cy="595312"/>
        </p:xfrm>
        <a:graphic>
          <a:graphicData uri="http://schemas.openxmlformats.org/presentationml/2006/ole">
            <p:oleObj spid="_x0000_s3074" name="Equation" r:id="rId7" imgW="736560" imgH="22860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20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077"/>
                                        </p:tgtEl>
                                        <p:attrNameLst>
                                          <p:attrName>style.visibility</p:attrName>
                                        </p:attrNameLst>
                                      </p:cBhvr>
                                      <p:to>
                                        <p:strVal val="visible"/>
                                      </p:to>
                                    </p:set>
                                    <p:anim calcmode="lin" valueType="num">
                                      <p:cBhvr>
                                        <p:cTn id="12" dur="500" fill="hold"/>
                                        <p:tgtEl>
                                          <p:spTgt spid="3077"/>
                                        </p:tgtEl>
                                        <p:attrNameLst>
                                          <p:attrName>ppt_w</p:attrName>
                                        </p:attrNameLst>
                                      </p:cBhvr>
                                      <p:tavLst>
                                        <p:tav tm="0">
                                          <p:val>
                                            <p:fltVal val="0"/>
                                          </p:val>
                                        </p:tav>
                                        <p:tav tm="100000">
                                          <p:val>
                                            <p:strVal val="#ppt_w"/>
                                          </p:val>
                                        </p:tav>
                                      </p:tavLst>
                                    </p:anim>
                                    <p:anim calcmode="lin" valueType="num">
                                      <p:cBhvr>
                                        <p:cTn id="13" dur="500" fill="hold"/>
                                        <p:tgtEl>
                                          <p:spTgt spid="3077"/>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5" presetClass="entr" presetSubtype="0" fill="hold" nodeType="clickEffect">
                                  <p:stCondLst>
                                    <p:cond delay="0"/>
                                  </p:stCondLst>
                                  <p:childTnLst>
                                    <p:set>
                                      <p:cBhvr>
                                        <p:cTn id="17" dur="1" fill="hold">
                                          <p:stCondLst>
                                            <p:cond delay="0"/>
                                          </p:stCondLst>
                                        </p:cTn>
                                        <p:tgtEl>
                                          <p:spTgt spid="3078"/>
                                        </p:tgtEl>
                                        <p:attrNameLst>
                                          <p:attrName>style.visibility</p:attrName>
                                        </p:attrNameLst>
                                      </p:cBhvr>
                                      <p:to>
                                        <p:strVal val="visible"/>
                                      </p:to>
                                    </p:set>
                                    <p:anim calcmode="lin" valueType="num">
                                      <p:cBhvr>
                                        <p:cTn id="18" dur="1000" fill="hold"/>
                                        <p:tgtEl>
                                          <p:spTgt spid="3078"/>
                                        </p:tgtEl>
                                        <p:attrNameLst>
                                          <p:attrName>ppt_w</p:attrName>
                                        </p:attrNameLst>
                                      </p:cBhvr>
                                      <p:tavLst>
                                        <p:tav tm="0">
                                          <p:val>
                                            <p:fltVal val="0"/>
                                          </p:val>
                                        </p:tav>
                                        <p:tav tm="100000">
                                          <p:val>
                                            <p:strVal val="#ppt_w"/>
                                          </p:val>
                                        </p:tav>
                                      </p:tavLst>
                                    </p:anim>
                                    <p:anim calcmode="lin" valueType="num">
                                      <p:cBhvr>
                                        <p:cTn id="19" dur="1000" fill="hold"/>
                                        <p:tgtEl>
                                          <p:spTgt spid="3078"/>
                                        </p:tgtEl>
                                        <p:attrNameLst>
                                          <p:attrName>ppt_h</p:attrName>
                                        </p:attrNameLst>
                                      </p:cBhvr>
                                      <p:tavLst>
                                        <p:tav tm="0">
                                          <p:val>
                                            <p:fltVal val="0"/>
                                          </p:val>
                                        </p:tav>
                                        <p:tav tm="100000">
                                          <p:val>
                                            <p:strVal val="#ppt_h"/>
                                          </p:val>
                                        </p:tav>
                                      </p:tavLst>
                                    </p:anim>
                                    <p:anim calcmode="lin" valueType="num">
                                      <p:cBhvr>
                                        <p:cTn id="20" dur="1000" fill="hold"/>
                                        <p:tgtEl>
                                          <p:spTgt spid="3078"/>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307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 fill="hold" grpId="0" nodeType="clickEffect">
                                  <p:stCondLst>
                                    <p:cond delay="0"/>
                                  </p:stCondLst>
                                  <p:childTnLst>
                                    <p:set>
                                      <p:cBhvr>
                                        <p:cTn id="25" dur="1" fill="hold">
                                          <p:stCondLst>
                                            <p:cond delay="0"/>
                                          </p:stCondLst>
                                        </p:cTn>
                                        <p:tgtEl>
                                          <p:spTgt spid="3079"/>
                                        </p:tgtEl>
                                        <p:attrNameLst>
                                          <p:attrName>style.visibility</p:attrName>
                                        </p:attrNameLst>
                                      </p:cBhvr>
                                      <p:to>
                                        <p:strVal val="visible"/>
                                      </p:to>
                                    </p:set>
                                    <p:anim calcmode="lin" valueType="num">
                                      <p:cBhvr>
                                        <p:cTn id="26" dur="500" fill="hold"/>
                                        <p:tgtEl>
                                          <p:spTgt spid="3079"/>
                                        </p:tgtEl>
                                        <p:attrNameLst>
                                          <p:attrName>ppt_x</p:attrName>
                                        </p:attrNameLst>
                                      </p:cBhvr>
                                      <p:tavLst>
                                        <p:tav tm="0">
                                          <p:val>
                                            <p:strVal val="#ppt_x"/>
                                          </p:val>
                                        </p:tav>
                                        <p:tav tm="100000">
                                          <p:val>
                                            <p:strVal val="#ppt_x"/>
                                          </p:val>
                                        </p:tav>
                                      </p:tavLst>
                                    </p:anim>
                                    <p:anim calcmode="lin" valueType="num">
                                      <p:cBhvr>
                                        <p:cTn id="27" dur="500" fill="hold"/>
                                        <p:tgtEl>
                                          <p:spTgt spid="3079"/>
                                        </p:tgtEl>
                                        <p:attrNameLst>
                                          <p:attrName>ppt_y</p:attrName>
                                        </p:attrNameLst>
                                      </p:cBhvr>
                                      <p:tavLst>
                                        <p:tav tm="0">
                                          <p:val>
                                            <p:strVal val="#ppt_y-#ppt_h/2"/>
                                          </p:val>
                                        </p:tav>
                                        <p:tav tm="100000">
                                          <p:val>
                                            <p:strVal val="#ppt_y"/>
                                          </p:val>
                                        </p:tav>
                                      </p:tavLst>
                                    </p:anim>
                                    <p:anim calcmode="lin" valueType="num">
                                      <p:cBhvr>
                                        <p:cTn id="28" dur="500" fill="hold"/>
                                        <p:tgtEl>
                                          <p:spTgt spid="3079"/>
                                        </p:tgtEl>
                                        <p:attrNameLst>
                                          <p:attrName>ppt_w</p:attrName>
                                        </p:attrNameLst>
                                      </p:cBhvr>
                                      <p:tavLst>
                                        <p:tav tm="0">
                                          <p:val>
                                            <p:strVal val="#ppt_w"/>
                                          </p:val>
                                        </p:tav>
                                        <p:tav tm="100000">
                                          <p:val>
                                            <p:strVal val="#ppt_w"/>
                                          </p:val>
                                        </p:tav>
                                      </p:tavLst>
                                    </p:anim>
                                    <p:anim calcmode="lin" valueType="num">
                                      <p:cBhvr>
                                        <p:cTn id="29" dur="500" fill="hold"/>
                                        <p:tgtEl>
                                          <p:spTgt spid="3079"/>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080"/>
                                        </p:tgtEl>
                                        <p:attrNameLst>
                                          <p:attrName>style.visibility</p:attrName>
                                        </p:attrNameLst>
                                      </p:cBhvr>
                                      <p:to>
                                        <p:strVal val="visible"/>
                                      </p:to>
                                    </p:set>
                                    <p:animEffect transition="in" filter="wipe(left)">
                                      <p:cBhvr>
                                        <p:cTn id="34" dur="500"/>
                                        <p:tgtEl>
                                          <p:spTgt spid="3080"/>
                                        </p:tgtEl>
                                      </p:cBhvr>
                                    </p:animEffect>
                                  </p:childTnLst>
                                </p:cTn>
                              </p:par>
                            </p:childTnLst>
                          </p:cTn>
                        </p:par>
                        <p:par>
                          <p:cTn id="35" fill="hold">
                            <p:stCondLst>
                              <p:cond delay="500"/>
                            </p:stCondLst>
                            <p:childTnLst>
                              <p:par>
                                <p:cTn id="36" presetID="9" presetClass="entr" presetSubtype="0" fill="hold" nodeType="afterEffect">
                                  <p:stCondLst>
                                    <p:cond delay="0"/>
                                  </p:stCondLst>
                                  <p:childTnLst>
                                    <p:set>
                                      <p:cBhvr>
                                        <p:cTn id="37" dur="1" fill="hold">
                                          <p:stCondLst>
                                            <p:cond delay="0"/>
                                          </p:stCondLst>
                                        </p:cTn>
                                        <p:tgtEl>
                                          <p:spTgt spid="3083"/>
                                        </p:tgtEl>
                                        <p:attrNameLst>
                                          <p:attrName>style.visibility</p:attrName>
                                        </p:attrNameLst>
                                      </p:cBhvr>
                                      <p:to>
                                        <p:strVal val="visible"/>
                                      </p:to>
                                    </p:set>
                                    <p:animEffect transition="in" filter="dissolve">
                                      <p:cBhvr>
                                        <p:cTn id="38" dur="500"/>
                                        <p:tgtEl>
                                          <p:spTgt spid="308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082"/>
                                        </p:tgtEl>
                                        <p:attrNameLst>
                                          <p:attrName>style.visibility</p:attrName>
                                        </p:attrNameLst>
                                      </p:cBhvr>
                                      <p:to>
                                        <p:strVal val="visible"/>
                                      </p:to>
                                    </p:set>
                                    <p:animEffect transition="in" filter="wipe(left)">
                                      <p:cBhvr>
                                        <p:cTn id="43" dur="500"/>
                                        <p:tgtEl>
                                          <p:spTgt spid="3082"/>
                                        </p:tgtEl>
                                      </p:cBhvr>
                                    </p:animEffect>
                                  </p:childTnLst>
                                </p:cTn>
                              </p:par>
                            </p:childTnLst>
                          </p:cTn>
                        </p:par>
                        <p:par>
                          <p:cTn id="44" fill="hold">
                            <p:stCondLst>
                              <p:cond delay="500"/>
                            </p:stCondLst>
                            <p:childTnLst>
                              <p:par>
                                <p:cTn id="45" presetID="9" presetClass="entr" presetSubtype="0" fill="hold" nodeType="afterEffect">
                                  <p:stCondLst>
                                    <p:cond delay="0"/>
                                  </p:stCondLst>
                                  <p:childTnLst>
                                    <p:set>
                                      <p:cBhvr>
                                        <p:cTn id="46" dur="1" fill="hold">
                                          <p:stCondLst>
                                            <p:cond delay="0"/>
                                          </p:stCondLst>
                                        </p:cTn>
                                        <p:tgtEl>
                                          <p:spTgt spid="3084"/>
                                        </p:tgtEl>
                                        <p:attrNameLst>
                                          <p:attrName>style.visibility</p:attrName>
                                        </p:attrNameLst>
                                      </p:cBhvr>
                                      <p:to>
                                        <p:strVal val="visible"/>
                                      </p:to>
                                    </p:set>
                                    <p:animEffect transition="in" filter="dissolve">
                                      <p:cBhvr>
                                        <p:cTn id="47" dur="500"/>
                                        <p:tgtEl>
                                          <p:spTgt spid="308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085"/>
                                        </p:tgtEl>
                                        <p:attrNameLst>
                                          <p:attrName>style.visibility</p:attrName>
                                        </p:attrNameLst>
                                      </p:cBhvr>
                                      <p:to>
                                        <p:strVal val="visible"/>
                                      </p:to>
                                    </p:set>
                                    <p:animEffect transition="in" filter="wipe(left)">
                                      <p:cBhvr>
                                        <p:cTn id="52" dur="500"/>
                                        <p:tgtEl>
                                          <p:spTgt spid="3085"/>
                                        </p:tgtEl>
                                      </p:cBhvr>
                                    </p:animEffect>
                                  </p:childTnLst>
                                </p:cTn>
                              </p:par>
                            </p:childTnLst>
                          </p:cTn>
                        </p:par>
                        <p:par>
                          <p:cTn id="53" fill="hold">
                            <p:stCondLst>
                              <p:cond delay="500"/>
                            </p:stCondLst>
                            <p:childTnLst>
                              <p:par>
                                <p:cTn id="54" presetID="22" presetClass="entr" presetSubtype="4" fill="hold" grpId="0" nodeType="afterEffect">
                                  <p:stCondLst>
                                    <p:cond delay="0"/>
                                  </p:stCondLst>
                                  <p:childTnLst>
                                    <p:set>
                                      <p:cBhvr>
                                        <p:cTn id="55" dur="1" fill="hold">
                                          <p:stCondLst>
                                            <p:cond delay="0"/>
                                          </p:stCondLst>
                                        </p:cTn>
                                        <p:tgtEl>
                                          <p:spTgt spid="3086"/>
                                        </p:tgtEl>
                                        <p:attrNameLst>
                                          <p:attrName>style.visibility</p:attrName>
                                        </p:attrNameLst>
                                      </p:cBhvr>
                                      <p:to>
                                        <p:strVal val="visible"/>
                                      </p:to>
                                    </p:set>
                                    <p:animEffect transition="in" filter="wipe(down)">
                                      <p:cBhvr>
                                        <p:cTn id="56" dur="500"/>
                                        <p:tgtEl>
                                          <p:spTgt spid="3086"/>
                                        </p:tgtEl>
                                      </p:cBhvr>
                                    </p:animEffect>
                                  </p:childTnLst>
                                </p:cTn>
                              </p:par>
                            </p:childTnLst>
                          </p:cTn>
                        </p:par>
                        <p:par>
                          <p:cTn id="57" fill="hold">
                            <p:stCondLst>
                              <p:cond delay="1000"/>
                            </p:stCondLst>
                            <p:childTnLst>
                              <p:par>
                                <p:cTn id="58" presetID="22" presetClass="entr" presetSubtype="2" fill="hold" grpId="0" nodeType="afterEffect">
                                  <p:stCondLst>
                                    <p:cond delay="0"/>
                                  </p:stCondLst>
                                  <p:childTnLst>
                                    <p:set>
                                      <p:cBhvr>
                                        <p:cTn id="59" dur="1" fill="hold">
                                          <p:stCondLst>
                                            <p:cond delay="0"/>
                                          </p:stCondLst>
                                        </p:cTn>
                                        <p:tgtEl>
                                          <p:spTgt spid="3087"/>
                                        </p:tgtEl>
                                        <p:attrNameLst>
                                          <p:attrName>style.visibility</p:attrName>
                                        </p:attrNameLst>
                                      </p:cBhvr>
                                      <p:to>
                                        <p:strVal val="visible"/>
                                      </p:to>
                                    </p:set>
                                    <p:animEffect transition="in" filter="wipe(right)">
                                      <p:cBhvr>
                                        <p:cTn id="60" dur="500"/>
                                        <p:tgtEl>
                                          <p:spTgt spid="3087"/>
                                        </p:tgtEl>
                                      </p:cBhvr>
                                    </p:animEffect>
                                  </p:childTnLst>
                                </p:cTn>
                              </p:par>
                            </p:childTnLst>
                          </p:cTn>
                        </p:par>
                        <p:par>
                          <p:cTn id="61" fill="hold">
                            <p:stCondLst>
                              <p:cond delay="1500"/>
                            </p:stCondLst>
                            <p:childTnLst>
                              <p:par>
                                <p:cTn id="62" presetID="2" presetClass="entr" presetSubtype="1" fill="hold" grpId="0" nodeType="afterEffect">
                                  <p:stCondLst>
                                    <p:cond delay="0"/>
                                  </p:stCondLst>
                                  <p:childTnLst>
                                    <p:set>
                                      <p:cBhvr>
                                        <p:cTn id="63" dur="1" fill="hold">
                                          <p:stCondLst>
                                            <p:cond delay="0"/>
                                          </p:stCondLst>
                                        </p:cTn>
                                        <p:tgtEl>
                                          <p:spTgt spid="3088"/>
                                        </p:tgtEl>
                                        <p:attrNameLst>
                                          <p:attrName>style.visibility</p:attrName>
                                        </p:attrNameLst>
                                      </p:cBhvr>
                                      <p:to>
                                        <p:strVal val="visible"/>
                                      </p:to>
                                    </p:set>
                                    <p:anim calcmode="lin" valueType="num">
                                      <p:cBhvr additive="base">
                                        <p:cTn id="64" dur="500" fill="hold"/>
                                        <p:tgtEl>
                                          <p:spTgt spid="3088"/>
                                        </p:tgtEl>
                                        <p:attrNameLst>
                                          <p:attrName>ppt_x</p:attrName>
                                        </p:attrNameLst>
                                      </p:cBhvr>
                                      <p:tavLst>
                                        <p:tav tm="0">
                                          <p:val>
                                            <p:strVal val="#ppt_x"/>
                                          </p:val>
                                        </p:tav>
                                        <p:tav tm="100000">
                                          <p:val>
                                            <p:strVal val="#ppt_x"/>
                                          </p:val>
                                        </p:tav>
                                      </p:tavLst>
                                    </p:anim>
                                    <p:anim calcmode="lin" valueType="num">
                                      <p:cBhvr additive="base">
                                        <p:cTn id="65" dur="500" fill="hold"/>
                                        <p:tgtEl>
                                          <p:spTgt spid="3088"/>
                                        </p:tgtEl>
                                        <p:attrNameLst>
                                          <p:attrName>ppt_y</p:attrName>
                                        </p:attrNameLst>
                                      </p:cBhvr>
                                      <p:tavLst>
                                        <p:tav tm="0">
                                          <p:val>
                                            <p:strVal val="0-#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9" fill="hold" grpId="0" nodeType="clickEffect">
                                  <p:stCondLst>
                                    <p:cond delay="0"/>
                                  </p:stCondLst>
                                  <p:childTnLst>
                                    <p:set>
                                      <p:cBhvr>
                                        <p:cTn id="69" dur="1" fill="hold">
                                          <p:stCondLst>
                                            <p:cond delay="0"/>
                                          </p:stCondLst>
                                        </p:cTn>
                                        <p:tgtEl>
                                          <p:spTgt spid="3090"/>
                                        </p:tgtEl>
                                        <p:attrNameLst>
                                          <p:attrName>style.visibility</p:attrName>
                                        </p:attrNameLst>
                                      </p:cBhvr>
                                      <p:to>
                                        <p:strVal val="visible"/>
                                      </p:to>
                                    </p:set>
                                    <p:anim calcmode="lin" valueType="num">
                                      <p:cBhvr additive="base">
                                        <p:cTn id="70" dur="500" fill="hold"/>
                                        <p:tgtEl>
                                          <p:spTgt spid="3090"/>
                                        </p:tgtEl>
                                        <p:attrNameLst>
                                          <p:attrName>ppt_x</p:attrName>
                                        </p:attrNameLst>
                                      </p:cBhvr>
                                      <p:tavLst>
                                        <p:tav tm="0">
                                          <p:val>
                                            <p:strVal val="0-#ppt_w/2"/>
                                          </p:val>
                                        </p:tav>
                                        <p:tav tm="100000">
                                          <p:val>
                                            <p:strVal val="#ppt_x"/>
                                          </p:val>
                                        </p:tav>
                                      </p:tavLst>
                                    </p:anim>
                                    <p:anim calcmode="lin" valueType="num">
                                      <p:cBhvr additive="base">
                                        <p:cTn id="71" dur="500" fill="hold"/>
                                        <p:tgtEl>
                                          <p:spTgt spid="3090"/>
                                        </p:tgtEl>
                                        <p:attrNameLst>
                                          <p:attrName>ppt_y</p:attrName>
                                        </p:attrNameLst>
                                      </p:cBhvr>
                                      <p:tavLst>
                                        <p:tav tm="0">
                                          <p:val>
                                            <p:strVal val="0-#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2" presetClass="entr" presetSubtype="4" fill="hold" nodeType="clickEffect">
                                  <p:stCondLst>
                                    <p:cond delay="0"/>
                                  </p:stCondLst>
                                  <p:childTnLst>
                                    <p:set>
                                      <p:cBhvr>
                                        <p:cTn id="75" dur="1" fill="hold">
                                          <p:stCondLst>
                                            <p:cond delay="0"/>
                                          </p:stCondLst>
                                        </p:cTn>
                                        <p:tgtEl>
                                          <p:spTgt spid="3089"/>
                                        </p:tgtEl>
                                        <p:attrNameLst>
                                          <p:attrName>style.visibility</p:attrName>
                                        </p:attrNameLst>
                                      </p:cBhvr>
                                      <p:to>
                                        <p:strVal val="visible"/>
                                      </p:to>
                                    </p:set>
                                    <p:animEffect transition="in" filter="slide(fromBottom)">
                                      <p:cBhvr>
                                        <p:cTn id="76" dur="500"/>
                                        <p:tgtEl>
                                          <p:spTgt spid="3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5" grpId="0" animBg="1"/>
      <p:bldP spid="3077" grpId="0" autoUpdateAnimBg="0"/>
      <p:bldP spid="3079" grpId="0" autoUpdateAnimBg="0"/>
      <p:bldP spid="3080" grpId="0" animBg="1"/>
      <p:bldP spid="3082" grpId="0" animBg="1"/>
      <p:bldP spid="3086" grpId="0" animBg="1"/>
      <p:bldP spid="3087" grpId="0" animBg="1"/>
      <p:bldP spid="3088" grpId="0" autoUpdateAnimBg="0"/>
      <p:bldP spid="3090" grpId="0" animBg="1" autoUpdateAnimBg="0"/>
      <p:bldP spid="16"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525</TotalTime>
  <Words>1505</Words>
  <Application>Microsoft Office PowerPoint</Application>
  <PresentationFormat>On-screen Show (4:3)</PresentationFormat>
  <Paragraphs>115</Paragraphs>
  <Slides>19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Apex</vt:lpstr>
      <vt:lpstr>Equation</vt:lpstr>
      <vt:lpstr>Greatest Common Factor and Factoring by Grouping</vt:lpstr>
      <vt:lpstr>Introduction to Factoring</vt:lpstr>
      <vt:lpstr>Greatest Common Factor</vt:lpstr>
      <vt:lpstr>Find the GCF </vt:lpstr>
      <vt:lpstr>Identifying the GCF of Two Integers</vt:lpstr>
      <vt:lpstr>Find the GCF of 8ab³, 20a²b³, and 28ab²</vt:lpstr>
      <vt:lpstr>To see this in factored form:</vt:lpstr>
      <vt:lpstr>Slide 8</vt:lpstr>
      <vt:lpstr>Slide 9</vt:lpstr>
      <vt:lpstr>Slide 10</vt:lpstr>
      <vt:lpstr>Steps to Factoring by Grouping</vt:lpstr>
      <vt:lpstr>Slide 12</vt:lpstr>
      <vt:lpstr>Slide 13</vt:lpstr>
      <vt:lpstr>Factoring Trinomials: Grouping Method</vt:lpstr>
      <vt:lpstr>Grouping Method Factor ax² + bx + c (a ≠ 0) </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Greatest Common Factor and Factoring by Grouping</dc:title>
  <dc:creator>Howe</dc:creator>
  <cp:lastModifiedBy>Patty</cp:lastModifiedBy>
  <cp:revision>89</cp:revision>
  <dcterms:created xsi:type="dcterms:W3CDTF">2009-07-01T15:45:17Z</dcterms:created>
  <dcterms:modified xsi:type="dcterms:W3CDTF">2011-09-10T04:14:14Z</dcterms:modified>
</cp:coreProperties>
</file>